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500" r:id="rId2"/>
    <p:sldId id="507" r:id="rId3"/>
    <p:sldId id="349" r:id="rId4"/>
    <p:sldId id="510" r:id="rId5"/>
    <p:sldId id="511" r:id="rId6"/>
    <p:sldId id="353" r:id="rId7"/>
    <p:sldId id="354" r:id="rId8"/>
    <p:sldId id="350" r:id="rId9"/>
    <p:sldId id="351" r:id="rId10"/>
    <p:sldId id="502" r:id="rId11"/>
    <p:sldId id="506" r:id="rId12"/>
    <p:sldId id="503" r:id="rId13"/>
    <p:sldId id="504" r:id="rId14"/>
    <p:sldId id="505" r:id="rId15"/>
    <p:sldId id="283" r:id="rId16"/>
    <p:sldId id="281" r:id="rId17"/>
    <p:sldId id="379" r:id="rId18"/>
    <p:sldId id="509" r:id="rId19"/>
    <p:sldId id="374" r:id="rId20"/>
    <p:sldId id="373" r:id="rId21"/>
    <p:sldId id="282" r:id="rId22"/>
    <p:sldId id="355" r:id="rId23"/>
    <p:sldId id="347" r:id="rId24"/>
    <p:sldId id="286" r:id="rId25"/>
    <p:sldId id="508" r:id="rId26"/>
    <p:sldId id="275" r:id="rId27"/>
    <p:sldId id="279" r:id="rId28"/>
    <p:sldId id="280" r:id="rId29"/>
    <p:sldId id="409" r:id="rId30"/>
    <p:sldId id="407" r:id="rId31"/>
    <p:sldId id="408" r:id="rId32"/>
    <p:sldId id="410" r:id="rId33"/>
    <p:sldId id="319" r:id="rId34"/>
    <p:sldId id="287" r:id="rId35"/>
    <p:sldId id="364" r:id="rId36"/>
    <p:sldId id="302" r:id="rId37"/>
    <p:sldId id="301" r:id="rId38"/>
    <p:sldId id="356" r:id="rId39"/>
    <p:sldId id="357" r:id="rId40"/>
    <p:sldId id="405" r:id="rId41"/>
    <p:sldId id="406" r:id="rId42"/>
    <p:sldId id="358" r:id="rId43"/>
    <p:sldId id="359" r:id="rId44"/>
    <p:sldId id="361" r:id="rId45"/>
    <p:sldId id="365" r:id="rId46"/>
    <p:sldId id="366"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86" d="100"/>
          <a:sy n="86" d="100"/>
        </p:scale>
        <p:origin x="930" y="3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285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0B35A04E-A6D2-45CB-BE8F-81E41FCD25DE}" type="datetimeFigureOut">
              <a:rPr lang="en-US"/>
              <a:pPr>
                <a:defRPr/>
              </a:pPr>
              <a:t>12/28/2018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74F6508-14B2-4395-92CE-F65369B8E036}" type="slidenum">
              <a:rPr lang="en-US" altLang="en-US"/>
              <a:pPr>
                <a:defRPr/>
              </a:pPr>
              <a:t>‹#›</a:t>
            </a:fld>
            <a:endParaRPr lang="en-US" altLang="en-US"/>
          </a:p>
        </p:txBody>
      </p:sp>
    </p:spTree>
    <p:extLst>
      <p:ext uri="{BB962C8B-B14F-4D97-AF65-F5344CB8AC3E}">
        <p14:creationId xmlns:p14="http://schemas.microsoft.com/office/powerpoint/2010/main" val="26380086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73D7E58D-DFAB-492B-9D97-671364090F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941A197-0544-4946-927E-3710152ED997}" type="slidenum">
              <a:rPr lang="en-US" altLang="en-US" smtClean="0">
                <a:solidFill>
                  <a:srgbClr val="000000"/>
                </a:solidFill>
                <a:latin typeface="Arial" panose="020B0604020202020204" pitchFamily="34" charset="0"/>
              </a:rPr>
              <a:pPr>
                <a:spcBef>
                  <a:spcPct val="0"/>
                </a:spcBef>
              </a:pPr>
              <a:t>34</a:t>
            </a:fld>
            <a:endParaRPr lang="en-US" altLang="en-US">
              <a:solidFill>
                <a:srgbClr val="000000"/>
              </a:solidFill>
              <a:latin typeface="Arial" panose="020B0604020202020204" pitchFamily="34" charset="0"/>
            </a:endParaRPr>
          </a:p>
        </p:txBody>
      </p:sp>
      <p:sp>
        <p:nvSpPr>
          <p:cNvPr id="50179" name="Rectangle 2">
            <a:extLst>
              <a:ext uri="{FF2B5EF4-FFF2-40B4-BE49-F238E27FC236}">
                <a16:creationId xmlns:a16="http://schemas.microsoft.com/office/drawing/2014/main" id="{403EBBD6-71EE-4EE3-855C-1C2FCD927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E6B5ACF0-66F2-45FE-917B-66DB24B44D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C335653A-8586-418D-BE61-4C53E2D887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C981B0-92DB-45D7-B843-27FBFFD67F6F}" type="slidenum">
              <a:rPr lang="en-US" altLang="en-US" smtClean="0">
                <a:solidFill>
                  <a:srgbClr val="000000"/>
                </a:solidFill>
                <a:latin typeface="Arial" panose="020B0604020202020204" pitchFamily="34" charset="0"/>
              </a:rPr>
              <a:pPr>
                <a:spcBef>
                  <a:spcPct val="0"/>
                </a:spcBef>
              </a:pPr>
              <a:t>35</a:t>
            </a:fld>
            <a:endParaRPr lang="en-US" altLang="en-US">
              <a:solidFill>
                <a:srgbClr val="000000"/>
              </a:solidFill>
              <a:latin typeface="Arial" panose="020B0604020202020204" pitchFamily="34" charset="0"/>
            </a:endParaRPr>
          </a:p>
        </p:txBody>
      </p:sp>
      <p:sp>
        <p:nvSpPr>
          <p:cNvPr id="52227" name="Rectangle 2">
            <a:extLst>
              <a:ext uri="{FF2B5EF4-FFF2-40B4-BE49-F238E27FC236}">
                <a16:creationId xmlns:a16="http://schemas.microsoft.com/office/drawing/2014/main" id="{BE06C56B-C258-4E05-8194-6E4312E004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7AEBF604-9477-4BDC-942A-CCEB9D3DE1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2BAFF68-DDBB-464E-AAB6-EA816BD65837}" type="slidenum">
              <a:rPr lang="en-US" altLang="en-US"/>
              <a:pPr>
                <a:defRPr/>
              </a:pPr>
              <a:t>‹#›</a:t>
            </a:fld>
            <a:endParaRPr lang="en-US" altLang="en-US"/>
          </a:p>
        </p:txBody>
      </p:sp>
    </p:spTree>
    <p:extLst>
      <p:ext uri="{BB962C8B-B14F-4D97-AF65-F5344CB8AC3E}">
        <p14:creationId xmlns:p14="http://schemas.microsoft.com/office/powerpoint/2010/main" val="135533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503049-EBB5-439C-91B3-D4467E77A841}" type="slidenum">
              <a:rPr lang="en-US" altLang="en-US"/>
              <a:pPr>
                <a:defRPr/>
              </a:pPr>
              <a:t>‹#›</a:t>
            </a:fld>
            <a:endParaRPr lang="en-US" altLang="en-US"/>
          </a:p>
        </p:txBody>
      </p:sp>
    </p:spTree>
    <p:extLst>
      <p:ext uri="{BB962C8B-B14F-4D97-AF65-F5344CB8AC3E}">
        <p14:creationId xmlns:p14="http://schemas.microsoft.com/office/powerpoint/2010/main" val="340697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6E2DDF-5AE1-4E5C-968D-BDB9D76D433D}" type="slidenum">
              <a:rPr lang="en-US" altLang="en-US"/>
              <a:pPr>
                <a:defRPr/>
              </a:pPr>
              <a:t>‹#›</a:t>
            </a:fld>
            <a:endParaRPr lang="en-US" altLang="en-US"/>
          </a:p>
        </p:txBody>
      </p:sp>
    </p:spTree>
    <p:extLst>
      <p:ext uri="{BB962C8B-B14F-4D97-AF65-F5344CB8AC3E}">
        <p14:creationId xmlns:p14="http://schemas.microsoft.com/office/powerpoint/2010/main" val="16805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EAFEEE-FB9C-4EF2-A353-72E1C433678B}" type="slidenum">
              <a:rPr lang="en-US" altLang="en-US"/>
              <a:pPr>
                <a:defRPr/>
              </a:pPr>
              <a:t>‹#›</a:t>
            </a:fld>
            <a:endParaRPr lang="en-US" altLang="en-US"/>
          </a:p>
        </p:txBody>
      </p:sp>
    </p:spTree>
    <p:extLst>
      <p:ext uri="{BB962C8B-B14F-4D97-AF65-F5344CB8AC3E}">
        <p14:creationId xmlns:p14="http://schemas.microsoft.com/office/powerpoint/2010/main" val="1295426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9062A6-3C3E-479E-BC2C-FD316FD08543}" type="slidenum">
              <a:rPr lang="en-US" altLang="en-US"/>
              <a:pPr>
                <a:defRPr/>
              </a:pPr>
              <a:t>‹#›</a:t>
            </a:fld>
            <a:endParaRPr lang="en-US" altLang="en-US"/>
          </a:p>
        </p:txBody>
      </p:sp>
    </p:spTree>
    <p:extLst>
      <p:ext uri="{BB962C8B-B14F-4D97-AF65-F5344CB8AC3E}">
        <p14:creationId xmlns:p14="http://schemas.microsoft.com/office/powerpoint/2010/main" val="40234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8D548C-95BE-48F4-827C-740CEE2FF67A}" type="slidenum">
              <a:rPr lang="en-US" altLang="en-US"/>
              <a:pPr>
                <a:defRPr/>
              </a:pPr>
              <a:t>‹#›</a:t>
            </a:fld>
            <a:endParaRPr lang="en-US" altLang="en-US"/>
          </a:p>
        </p:txBody>
      </p:sp>
    </p:spTree>
    <p:extLst>
      <p:ext uri="{BB962C8B-B14F-4D97-AF65-F5344CB8AC3E}">
        <p14:creationId xmlns:p14="http://schemas.microsoft.com/office/powerpoint/2010/main" val="1535138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20330EE-C38C-46D0-A4B4-28FA95ED6084}" type="slidenum">
              <a:rPr lang="en-US" altLang="en-US"/>
              <a:pPr>
                <a:defRPr/>
              </a:pPr>
              <a:t>‹#›</a:t>
            </a:fld>
            <a:endParaRPr lang="en-US" altLang="en-US"/>
          </a:p>
        </p:txBody>
      </p:sp>
    </p:spTree>
    <p:extLst>
      <p:ext uri="{BB962C8B-B14F-4D97-AF65-F5344CB8AC3E}">
        <p14:creationId xmlns:p14="http://schemas.microsoft.com/office/powerpoint/2010/main" val="1617884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F56248C-6958-4BDB-92DC-BD6D8D7EA00B}" type="slidenum">
              <a:rPr lang="en-US" altLang="en-US"/>
              <a:pPr>
                <a:defRPr/>
              </a:pPr>
              <a:t>‹#›</a:t>
            </a:fld>
            <a:endParaRPr lang="en-US" altLang="en-US"/>
          </a:p>
        </p:txBody>
      </p:sp>
    </p:spTree>
    <p:extLst>
      <p:ext uri="{BB962C8B-B14F-4D97-AF65-F5344CB8AC3E}">
        <p14:creationId xmlns:p14="http://schemas.microsoft.com/office/powerpoint/2010/main" val="309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25F83E5-3DCC-495F-839D-7CFFEFAA04B9}" type="slidenum">
              <a:rPr lang="en-US" altLang="en-US"/>
              <a:pPr>
                <a:defRPr/>
              </a:pPr>
              <a:t>‹#›</a:t>
            </a:fld>
            <a:endParaRPr lang="en-US" altLang="en-US"/>
          </a:p>
        </p:txBody>
      </p:sp>
    </p:spTree>
    <p:extLst>
      <p:ext uri="{BB962C8B-B14F-4D97-AF65-F5344CB8AC3E}">
        <p14:creationId xmlns:p14="http://schemas.microsoft.com/office/powerpoint/2010/main" val="117749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5EFE9DE-D900-43F1-A848-15F50417D21F}" type="slidenum">
              <a:rPr lang="en-US" altLang="en-US"/>
              <a:pPr>
                <a:defRPr/>
              </a:pPr>
              <a:t>‹#›</a:t>
            </a:fld>
            <a:endParaRPr lang="en-US" altLang="en-US"/>
          </a:p>
        </p:txBody>
      </p:sp>
    </p:spTree>
    <p:extLst>
      <p:ext uri="{BB962C8B-B14F-4D97-AF65-F5344CB8AC3E}">
        <p14:creationId xmlns:p14="http://schemas.microsoft.com/office/powerpoint/2010/main" val="371945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FC7CC9-A3E9-446D-928A-432455AA7460}" type="slidenum">
              <a:rPr lang="en-US" altLang="en-US"/>
              <a:pPr>
                <a:defRPr/>
              </a:pPr>
              <a:t>‹#›</a:t>
            </a:fld>
            <a:endParaRPr lang="en-US" altLang="en-US"/>
          </a:p>
        </p:txBody>
      </p:sp>
    </p:spTree>
    <p:extLst>
      <p:ext uri="{BB962C8B-B14F-4D97-AF65-F5344CB8AC3E}">
        <p14:creationId xmlns:p14="http://schemas.microsoft.com/office/powerpoint/2010/main" val="99820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B901567-FFB9-459A-B7A7-F61D216F1D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tiobe.com/tiobe-index/"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hyperlink" Target="https://github.com/johnhorel/atmos_5040_2019" TargetMode="Externa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www.fooledbyrandomness.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statnews.com/2016/05/09/john-oliver-bad-scienc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wsj.com/articles/SB1000142405297020408320457708056269245253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earthquake.usgs.gov/earthquakes/ma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news.osu.edu/news/2015/01/06/hey-guys-posting-a-lot-of-selfies-doesn%E2%80%99t-send-a-good-message/"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livescience.com/20649-married-people-happier.html" TargetMode="External"/><Relationship Id="rId2" Type="http://schemas.openxmlformats.org/officeDocument/2006/relationships/hyperlink" Target="http://spp.sagepub.com/content/early/2012/12/20/1948550612469233"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utah.instructure.com/courses/54113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join.slack.com/t/atmos-5040/shared_invite/enQtNTEzMDAzMDYwODAzLTI2NTJlMWZiNDJkOWZmNDAxZTk1ZTJiZTE3N2I5ZGVjZWI4ZTE0OTcwMWE2OThiNmI3YWE4NjE2MTE3YmQwYmY" TargetMode="External"/><Relationship Id="rId2" Type="http://schemas.openxmlformats.org/officeDocument/2006/relationships/hyperlink" Target="mailto:john.horel@utah.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a:extLst>
              <a:ext uri="{FF2B5EF4-FFF2-40B4-BE49-F238E27FC236}">
                <a16:creationId xmlns:a16="http://schemas.microsoft.com/office/drawing/2014/main" id="{BF0366CE-FD86-4F02-9C2E-2A2D97E0C8F6}"/>
              </a:ext>
            </a:extLst>
          </p:cNvPr>
          <p:cNvSpPr>
            <a:spLocks noGrp="1"/>
          </p:cNvSpPr>
          <p:nvPr>
            <p:ph type="title"/>
          </p:nvPr>
        </p:nvSpPr>
        <p:spPr/>
        <p:txBody>
          <a:bodyPr/>
          <a:lstStyle/>
          <a:p>
            <a:r>
              <a:rPr lang="en-US" altLang="en-US" sz="3600"/>
              <a:t>ATMOSPHERIC SCIENCES  5040/6040- Environmental Statistics</a:t>
            </a:r>
          </a:p>
        </p:txBody>
      </p:sp>
      <p:sp>
        <p:nvSpPr>
          <p:cNvPr id="21507" name="Content Placeholder 4">
            <a:extLst>
              <a:ext uri="{FF2B5EF4-FFF2-40B4-BE49-F238E27FC236}">
                <a16:creationId xmlns:a16="http://schemas.microsoft.com/office/drawing/2014/main" id="{031BCB69-8A31-4CF5-A0B0-740DF58F38AE}"/>
              </a:ext>
            </a:extLst>
          </p:cNvPr>
          <p:cNvSpPr>
            <a:spLocks noGrp="1"/>
          </p:cNvSpPr>
          <p:nvPr>
            <p:ph idx="1"/>
          </p:nvPr>
        </p:nvSpPr>
        <p:spPr>
          <a:xfrm>
            <a:off x="481013" y="1524000"/>
            <a:ext cx="8229600" cy="4525963"/>
          </a:xfrm>
        </p:spPr>
        <p:txBody>
          <a:bodyPr/>
          <a:lstStyle/>
          <a:p>
            <a:r>
              <a:rPr lang="en-US" altLang="en-US" sz="2200" dirty="0"/>
              <a:t>Instructors:  John Horel, Court Strong</a:t>
            </a:r>
          </a:p>
          <a:p>
            <a:r>
              <a:rPr lang="en-US" altLang="en-US" sz="2200" dirty="0"/>
              <a:t>Grader: Chris Foster</a:t>
            </a:r>
          </a:p>
          <a:p>
            <a:r>
              <a:rPr lang="en-US" altLang="en-US" sz="2200" dirty="0">
                <a:solidFill>
                  <a:srgbClr val="FF0000"/>
                </a:solidFill>
              </a:rPr>
              <a:t>Required Text: </a:t>
            </a:r>
            <a:r>
              <a:rPr lang="en-US" altLang="en-US" sz="2200" i="1" dirty="0"/>
              <a:t>Matlab Recipes for Earth Sciences.</a:t>
            </a:r>
          </a:p>
          <a:p>
            <a:r>
              <a:rPr lang="en-US" altLang="en-US" sz="2200" dirty="0"/>
              <a:t>Available as eBook through library. The eBook can be read online or checked out for 24 hours </a:t>
            </a:r>
          </a:p>
          <a:p>
            <a:r>
              <a:rPr lang="en-US" altLang="en-US" sz="2200" dirty="0"/>
              <a:t>Recommended if interested in python: </a:t>
            </a:r>
            <a:r>
              <a:rPr lang="en-US" altLang="en-US" sz="2200" i="1" dirty="0"/>
              <a:t>Python Programming</a:t>
            </a:r>
          </a:p>
          <a:p>
            <a:r>
              <a:rPr lang="en-US" altLang="en-US" sz="2200" dirty="0"/>
              <a:t>Recommended text for  6040: Statistical </a:t>
            </a:r>
            <a:r>
              <a:rPr lang="en-US" altLang="en-US" sz="2200" i="1" dirty="0"/>
              <a:t>Methods in the Atmospheric Sciences</a:t>
            </a:r>
            <a:endParaRPr lang="en-US" altLang="en-US" sz="2200" dirty="0"/>
          </a:p>
          <a:p>
            <a:endParaRPr lang="en-US" altLang="en-US" dirty="0"/>
          </a:p>
        </p:txBody>
      </p:sp>
      <p:pic>
        <p:nvPicPr>
          <p:cNvPr id="21509" name="Picture 3">
            <a:extLst>
              <a:ext uri="{FF2B5EF4-FFF2-40B4-BE49-F238E27FC236}">
                <a16:creationId xmlns:a16="http://schemas.microsoft.com/office/drawing/2014/main" id="{698F0A57-1222-42AE-BBD3-449041858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82" y="4503420"/>
            <a:ext cx="23241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s://images.springer.com/sgw/books/medium/9783662462430.jpg">
            <a:extLst>
              <a:ext uri="{FF2B5EF4-FFF2-40B4-BE49-F238E27FC236}">
                <a16:creationId xmlns:a16="http://schemas.microsoft.com/office/drawing/2014/main" id="{24573087-3CEF-41E2-AA48-1437E4C68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430" y="4788638"/>
            <a:ext cx="1397773" cy="21012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ython Programming and Visualization for Scientists">
            <a:extLst>
              <a:ext uri="{FF2B5EF4-FFF2-40B4-BE49-F238E27FC236}">
                <a16:creationId xmlns:a16="http://schemas.microsoft.com/office/drawing/2014/main" id="{DCE3DA07-E82F-4CEF-A126-1874CC0EA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479" y="4788638"/>
            <a:ext cx="1344667" cy="1922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68EC-3B1D-4776-A662-DE041C7A71A3}"/>
              </a:ext>
            </a:extLst>
          </p:cNvPr>
          <p:cNvSpPr>
            <a:spLocks noGrp="1"/>
          </p:cNvSpPr>
          <p:nvPr>
            <p:ph type="title"/>
          </p:nvPr>
        </p:nvSpPr>
        <p:spPr/>
        <p:txBody>
          <a:bodyPr/>
          <a:lstStyle/>
          <a:p>
            <a:r>
              <a:rPr lang="en-US" dirty="0"/>
              <a:t>Programming Languages</a:t>
            </a:r>
          </a:p>
        </p:txBody>
      </p:sp>
      <p:sp>
        <p:nvSpPr>
          <p:cNvPr id="3" name="Content Placeholder 2">
            <a:extLst>
              <a:ext uri="{FF2B5EF4-FFF2-40B4-BE49-F238E27FC236}">
                <a16:creationId xmlns:a16="http://schemas.microsoft.com/office/drawing/2014/main" id="{60794D50-054A-4851-9ADF-C45FA27DD513}"/>
              </a:ext>
            </a:extLst>
          </p:cNvPr>
          <p:cNvSpPr>
            <a:spLocks noGrp="1"/>
          </p:cNvSpPr>
          <p:nvPr>
            <p:ph idx="1"/>
          </p:nvPr>
        </p:nvSpPr>
        <p:spPr>
          <a:xfrm>
            <a:off x="430876" y="1219200"/>
            <a:ext cx="8229600" cy="4525963"/>
          </a:xfrm>
        </p:spPr>
        <p:txBody>
          <a:bodyPr/>
          <a:lstStyle/>
          <a:p>
            <a:r>
              <a:rPr lang="en-US" dirty="0"/>
              <a:t>Programs written in a specific language are just variations on ways to pass instructions to a computer </a:t>
            </a:r>
          </a:p>
          <a:p>
            <a:r>
              <a:rPr lang="en-US" dirty="0"/>
              <a:t>Each language has its own syntax (form) and semantics (meaning)</a:t>
            </a:r>
          </a:p>
          <a:p>
            <a:pPr lvl="1"/>
            <a:r>
              <a:rPr lang="en-US" b="1" dirty="0"/>
              <a:t>Syntax</a:t>
            </a:r>
            <a:r>
              <a:rPr lang="en-US" dirty="0"/>
              <a:t>: Sequences of text including words, numbers, and punctuation using rules like written languages (grammar)</a:t>
            </a:r>
          </a:p>
          <a:p>
            <a:pPr lvl="1"/>
            <a:r>
              <a:rPr lang="en-US" b="1" dirty="0"/>
              <a:t>Semantics</a:t>
            </a:r>
            <a:r>
              <a:rPr lang="en-US" dirty="0"/>
              <a:t>: The meaning given to the syntax - a sequence of words that makes sense to a computer</a:t>
            </a:r>
          </a:p>
          <a:p>
            <a:endParaRPr lang="en-US" dirty="0"/>
          </a:p>
        </p:txBody>
      </p:sp>
    </p:spTree>
    <p:extLst>
      <p:ext uri="{BB962C8B-B14F-4D97-AF65-F5344CB8AC3E}">
        <p14:creationId xmlns:p14="http://schemas.microsoft.com/office/powerpoint/2010/main" val="379240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344F-0D93-4844-A0F5-D51C75A8BAAF}"/>
              </a:ext>
            </a:extLst>
          </p:cNvPr>
          <p:cNvSpPr>
            <a:spLocks noGrp="1"/>
          </p:cNvSpPr>
          <p:nvPr>
            <p:ph type="title"/>
          </p:nvPr>
        </p:nvSpPr>
        <p:spPr/>
        <p:txBody>
          <a:bodyPr/>
          <a:lstStyle/>
          <a:p>
            <a:br>
              <a:rPr lang="en-US" sz="2000" dirty="0"/>
            </a:br>
            <a:r>
              <a:rPr lang="en-US" sz="2000" dirty="0"/>
              <a:t> </a:t>
            </a:r>
            <a:r>
              <a:rPr lang="en-US" sz="2800" dirty="0"/>
              <a:t>Popularity of programming languages</a:t>
            </a:r>
            <a:br>
              <a:rPr lang="en-US" sz="2000" dirty="0"/>
            </a:br>
            <a:r>
              <a:rPr lang="en-US" sz="2000" dirty="0">
                <a:hlinkClick r:id="rId2"/>
              </a:rPr>
              <a:t>https://www.tiobe.com/tiobe-index/</a:t>
            </a:r>
            <a:endParaRPr lang="en-US" sz="2000" dirty="0"/>
          </a:p>
        </p:txBody>
      </p:sp>
      <p:pic>
        <p:nvPicPr>
          <p:cNvPr id="4" name="Content Placeholder 3">
            <a:extLst>
              <a:ext uri="{FF2B5EF4-FFF2-40B4-BE49-F238E27FC236}">
                <a16:creationId xmlns:a16="http://schemas.microsoft.com/office/drawing/2014/main" id="{840AED99-74B9-42E5-9F91-3ABFB359B96A}"/>
              </a:ext>
            </a:extLst>
          </p:cNvPr>
          <p:cNvPicPr>
            <a:picLocks noGrp="1" noChangeAspect="1"/>
          </p:cNvPicPr>
          <p:nvPr>
            <p:ph idx="1"/>
          </p:nvPr>
        </p:nvPicPr>
        <p:blipFill>
          <a:blip r:embed="rId3"/>
          <a:stretch>
            <a:fillRect/>
          </a:stretch>
        </p:blipFill>
        <p:spPr>
          <a:xfrm>
            <a:off x="593848" y="1600200"/>
            <a:ext cx="7956303" cy="4525963"/>
          </a:xfrm>
          <a:prstGeom prst="rect">
            <a:avLst/>
          </a:prstGeom>
        </p:spPr>
      </p:pic>
    </p:spTree>
    <p:extLst>
      <p:ext uri="{BB962C8B-B14F-4D97-AF65-F5344CB8AC3E}">
        <p14:creationId xmlns:p14="http://schemas.microsoft.com/office/powerpoint/2010/main" val="2962498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02B697-6006-4890-9D85-AF57A1000191}"/>
              </a:ext>
            </a:extLst>
          </p:cNvPr>
          <p:cNvSpPr>
            <a:spLocks noGrp="1"/>
          </p:cNvSpPr>
          <p:nvPr>
            <p:ph type="body" idx="1"/>
          </p:nvPr>
        </p:nvSpPr>
        <p:spPr/>
        <p:txBody>
          <a:bodyPr/>
          <a:lstStyle/>
          <a:p>
            <a:r>
              <a:rPr lang="en-US" dirty="0"/>
              <a:t>Matlab</a:t>
            </a:r>
          </a:p>
        </p:txBody>
      </p:sp>
      <p:sp>
        <p:nvSpPr>
          <p:cNvPr id="6" name="Content Placeholder 5">
            <a:extLst>
              <a:ext uri="{FF2B5EF4-FFF2-40B4-BE49-F238E27FC236}">
                <a16:creationId xmlns:a16="http://schemas.microsoft.com/office/drawing/2014/main" id="{4565FD08-A595-4B5E-899B-CEABD74BB8BE}"/>
              </a:ext>
            </a:extLst>
          </p:cNvPr>
          <p:cNvSpPr>
            <a:spLocks noGrp="1"/>
          </p:cNvSpPr>
          <p:nvPr>
            <p:ph sz="half" idx="2"/>
          </p:nvPr>
        </p:nvSpPr>
        <p:spPr/>
        <p:txBody>
          <a:bodyPr/>
          <a:lstStyle/>
          <a:p>
            <a:r>
              <a:rPr lang="en-US" dirty="0"/>
              <a:t>Proprietary</a:t>
            </a:r>
          </a:p>
          <a:p>
            <a:r>
              <a:rPr lang="en-US" dirty="0"/>
              <a:t>Inexpensive for educational uses, expensive otherwise</a:t>
            </a:r>
          </a:p>
          <a:p>
            <a:r>
              <a:rPr lang="en-US" dirty="0"/>
              <a:t>Flexible graphical user interface</a:t>
            </a:r>
          </a:p>
          <a:p>
            <a:r>
              <a:rPr lang="en-US" dirty="0"/>
              <a:t>Many toolboxes</a:t>
            </a:r>
          </a:p>
          <a:p>
            <a:r>
              <a:rPr lang="en-US" dirty="0"/>
              <a:t>Matrix oriented</a:t>
            </a:r>
          </a:p>
          <a:p>
            <a:endParaRPr lang="en-US" dirty="0"/>
          </a:p>
          <a:p>
            <a:endParaRPr lang="en-US" dirty="0"/>
          </a:p>
        </p:txBody>
      </p:sp>
      <p:sp>
        <p:nvSpPr>
          <p:cNvPr id="7" name="Text Placeholder 6">
            <a:extLst>
              <a:ext uri="{FF2B5EF4-FFF2-40B4-BE49-F238E27FC236}">
                <a16:creationId xmlns:a16="http://schemas.microsoft.com/office/drawing/2014/main" id="{5B583F76-B437-4AE2-9952-91597AF1D047}"/>
              </a:ext>
            </a:extLst>
          </p:cNvPr>
          <p:cNvSpPr>
            <a:spLocks noGrp="1"/>
          </p:cNvSpPr>
          <p:nvPr>
            <p:ph type="body" sz="quarter" idx="3"/>
          </p:nvPr>
        </p:nvSpPr>
        <p:spPr/>
        <p:txBody>
          <a:bodyPr/>
          <a:lstStyle/>
          <a:p>
            <a:r>
              <a:rPr lang="en-US" dirty="0"/>
              <a:t>Python</a:t>
            </a:r>
          </a:p>
        </p:txBody>
      </p:sp>
      <p:sp>
        <p:nvSpPr>
          <p:cNvPr id="8" name="Content Placeholder 7">
            <a:extLst>
              <a:ext uri="{FF2B5EF4-FFF2-40B4-BE49-F238E27FC236}">
                <a16:creationId xmlns:a16="http://schemas.microsoft.com/office/drawing/2014/main" id="{C4F59D5E-DF29-41BF-845A-DB6B51260569}"/>
              </a:ext>
            </a:extLst>
          </p:cNvPr>
          <p:cNvSpPr>
            <a:spLocks noGrp="1"/>
          </p:cNvSpPr>
          <p:nvPr>
            <p:ph sz="quarter" idx="4"/>
          </p:nvPr>
        </p:nvSpPr>
        <p:spPr/>
        <p:txBody>
          <a:bodyPr/>
          <a:lstStyle/>
          <a:p>
            <a:r>
              <a:rPr lang="en-US" dirty="0"/>
              <a:t>Open source</a:t>
            </a:r>
          </a:p>
          <a:p>
            <a:r>
              <a:rPr lang="en-US" dirty="0"/>
              <a:t>Free, although enterprise releases for commercial applications</a:t>
            </a:r>
          </a:p>
          <a:p>
            <a:r>
              <a:rPr lang="en-US" dirty="0"/>
              <a:t>Notebooks are a convenient way to learn</a:t>
            </a:r>
          </a:p>
          <a:p>
            <a:r>
              <a:rPr lang="en-US" dirty="0"/>
              <a:t>Many modules</a:t>
            </a:r>
          </a:p>
          <a:p>
            <a:r>
              <a:rPr lang="en-US" dirty="0"/>
              <a:t>Object oriented</a:t>
            </a:r>
          </a:p>
        </p:txBody>
      </p:sp>
      <p:pic>
        <p:nvPicPr>
          <p:cNvPr id="2050" name="Picture 2" descr="Image result for usage of python vs matlab">
            <a:extLst>
              <a:ext uri="{FF2B5EF4-FFF2-40B4-BE49-F238E27FC236}">
                <a16:creationId xmlns:a16="http://schemas.microsoft.com/office/drawing/2014/main" id="{2280F98F-351A-43DA-AB06-DF7826DEC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180"/>
            <a:ext cx="54864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ost used programming languages 2018">
            <a:extLst>
              <a:ext uri="{FF2B5EF4-FFF2-40B4-BE49-F238E27FC236}">
                <a16:creationId xmlns:a16="http://schemas.microsoft.com/office/drawing/2014/main" id="{AF2050D8-ABD5-49A6-A457-BB8B3BAB2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237" y="5114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80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02B697-6006-4890-9D85-AF57A1000191}"/>
              </a:ext>
            </a:extLst>
          </p:cNvPr>
          <p:cNvSpPr>
            <a:spLocks noGrp="1"/>
          </p:cNvSpPr>
          <p:nvPr>
            <p:ph type="body" idx="1"/>
          </p:nvPr>
        </p:nvSpPr>
        <p:spPr/>
        <p:txBody>
          <a:bodyPr/>
          <a:lstStyle/>
          <a:p>
            <a:r>
              <a:rPr lang="en-US" dirty="0"/>
              <a:t>Matlab</a:t>
            </a:r>
          </a:p>
        </p:txBody>
      </p:sp>
      <p:sp>
        <p:nvSpPr>
          <p:cNvPr id="6" name="Content Placeholder 5">
            <a:extLst>
              <a:ext uri="{FF2B5EF4-FFF2-40B4-BE49-F238E27FC236}">
                <a16:creationId xmlns:a16="http://schemas.microsoft.com/office/drawing/2014/main" id="{4565FD08-A595-4B5E-899B-CEABD74BB8BE}"/>
              </a:ext>
            </a:extLst>
          </p:cNvPr>
          <p:cNvSpPr>
            <a:spLocks noGrp="1"/>
          </p:cNvSpPr>
          <p:nvPr>
            <p:ph sz="half" idx="2"/>
          </p:nvPr>
        </p:nvSpPr>
        <p:spPr>
          <a:xfrm>
            <a:off x="441960" y="2262982"/>
            <a:ext cx="4040188" cy="3951288"/>
          </a:xfrm>
        </p:spPr>
        <p:txBody>
          <a:bodyPr/>
          <a:lstStyle/>
          <a:p>
            <a:r>
              <a:rPr lang="en-US" sz="2000" dirty="0"/>
              <a:t>All codes available in Matlab </a:t>
            </a:r>
          </a:p>
          <a:p>
            <a:r>
              <a:rPr lang="en-US" sz="2000" dirty="0"/>
              <a:t>What nearly everyone should use</a:t>
            </a:r>
          </a:p>
          <a:p>
            <a:r>
              <a:rPr lang="en-US" sz="2000" dirty="0"/>
              <a:t>Matlab text required</a:t>
            </a:r>
          </a:p>
          <a:p>
            <a:endParaRPr lang="en-US" dirty="0"/>
          </a:p>
        </p:txBody>
      </p:sp>
      <p:sp>
        <p:nvSpPr>
          <p:cNvPr id="7" name="Text Placeholder 6">
            <a:extLst>
              <a:ext uri="{FF2B5EF4-FFF2-40B4-BE49-F238E27FC236}">
                <a16:creationId xmlns:a16="http://schemas.microsoft.com/office/drawing/2014/main" id="{5B583F76-B437-4AE2-9952-91597AF1D047}"/>
              </a:ext>
            </a:extLst>
          </p:cNvPr>
          <p:cNvSpPr>
            <a:spLocks noGrp="1"/>
          </p:cNvSpPr>
          <p:nvPr>
            <p:ph type="body" sz="quarter" idx="3"/>
          </p:nvPr>
        </p:nvSpPr>
        <p:spPr/>
        <p:txBody>
          <a:bodyPr/>
          <a:lstStyle/>
          <a:p>
            <a:r>
              <a:rPr lang="en-US" dirty="0"/>
              <a:t>Python</a:t>
            </a:r>
          </a:p>
        </p:txBody>
      </p:sp>
      <p:sp>
        <p:nvSpPr>
          <p:cNvPr id="8" name="Content Placeholder 7">
            <a:extLst>
              <a:ext uri="{FF2B5EF4-FFF2-40B4-BE49-F238E27FC236}">
                <a16:creationId xmlns:a16="http://schemas.microsoft.com/office/drawing/2014/main" id="{C4F59D5E-DF29-41BF-845A-DB6B51260569}"/>
              </a:ext>
            </a:extLst>
          </p:cNvPr>
          <p:cNvSpPr>
            <a:spLocks noGrp="1"/>
          </p:cNvSpPr>
          <p:nvPr>
            <p:ph sz="quarter" idx="4"/>
          </p:nvPr>
        </p:nvSpPr>
        <p:spPr/>
        <p:txBody>
          <a:bodyPr/>
          <a:lstStyle/>
          <a:p>
            <a:r>
              <a:rPr lang="en-US" sz="2000" dirty="0"/>
              <a:t>Nearly all codes available in python</a:t>
            </a:r>
          </a:p>
          <a:p>
            <a:r>
              <a:rPr lang="en-US" sz="2000" dirty="0"/>
              <a:t>Some may want to do some exercises using python</a:t>
            </a:r>
          </a:p>
          <a:p>
            <a:r>
              <a:rPr lang="en-US" sz="2000" dirty="0"/>
              <a:t>Intro text recommended</a:t>
            </a:r>
          </a:p>
        </p:txBody>
      </p:sp>
      <p:pic>
        <p:nvPicPr>
          <p:cNvPr id="2050" name="Picture 2" descr="Image result for usage of python vs matlab">
            <a:extLst>
              <a:ext uri="{FF2B5EF4-FFF2-40B4-BE49-F238E27FC236}">
                <a16:creationId xmlns:a16="http://schemas.microsoft.com/office/drawing/2014/main" id="{2280F98F-351A-43DA-AB06-DF7826DEC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108" y="-334941"/>
            <a:ext cx="5486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488372-3860-4B9D-9E4B-BEEF5FFFB8FB}"/>
              </a:ext>
            </a:extLst>
          </p:cNvPr>
          <p:cNvSpPr txBox="1"/>
          <p:nvPr/>
        </p:nvSpPr>
        <p:spPr>
          <a:xfrm>
            <a:off x="3129866" y="1143000"/>
            <a:ext cx="2735044" cy="584775"/>
          </a:xfrm>
          <a:prstGeom prst="rect">
            <a:avLst/>
          </a:prstGeom>
          <a:noFill/>
        </p:spPr>
        <p:txBody>
          <a:bodyPr wrap="none" rtlCol="0">
            <a:spAutoFit/>
          </a:bodyPr>
          <a:lstStyle/>
          <a:p>
            <a:r>
              <a:rPr lang="en-US" sz="3200" dirty="0"/>
              <a:t>In this course:</a:t>
            </a:r>
          </a:p>
        </p:txBody>
      </p:sp>
      <p:pic>
        <p:nvPicPr>
          <p:cNvPr id="46082" name="Picture 2" descr="Python Programming and Visualization for Scientists">
            <a:extLst>
              <a:ext uri="{FF2B5EF4-FFF2-40B4-BE49-F238E27FC236}">
                <a16:creationId xmlns:a16="http://schemas.microsoft.com/office/drawing/2014/main" id="{61CF5EF8-ED48-4C56-8E6C-12DD74D08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9333" y="0"/>
            <a:ext cx="1344667" cy="19223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images.springer.com/sgw/books/medium/9783662462430.jpg">
            <a:extLst>
              <a:ext uri="{FF2B5EF4-FFF2-40B4-BE49-F238E27FC236}">
                <a16:creationId xmlns:a16="http://schemas.microsoft.com/office/drawing/2014/main" id="{4692554F-2BEC-48EB-92FA-227B9D8C4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 y="0"/>
            <a:ext cx="1144385" cy="1720317"/>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09C4F6C2-F207-471F-992A-A81A255C4F57}"/>
              </a:ext>
            </a:extLst>
          </p:cNvPr>
          <p:cNvSpPr txBox="1">
            <a:spLocks/>
          </p:cNvSpPr>
          <p:nvPr/>
        </p:nvSpPr>
        <p:spPr bwMode="auto">
          <a:xfrm>
            <a:off x="685800" y="4595018"/>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en-US" sz="2000" kern="0" dirty="0"/>
              <a:t>Everything in one </a:t>
            </a:r>
            <a:r>
              <a:rPr lang="en-US" altLang="en-US" sz="2000" kern="0" dirty="0" err="1"/>
              <a:t>github</a:t>
            </a:r>
            <a:r>
              <a:rPr lang="en-US" altLang="en-US" sz="2000" kern="0" dirty="0"/>
              <a:t> repository (notes, codes, data): </a:t>
            </a:r>
            <a:r>
              <a:rPr lang="en-US" altLang="en-US" sz="2000" kern="0" dirty="0">
                <a:hlinkClick r:id="rId5"/>
              </a:rPr>
              <a:t>https://github.com/johnhorel/atmos_5040_2019</a:t>
            </a:r>
            <a:endParaRPr lang="en-US" altLang="en-US" sz="2000" kern="0" dirty="0"/>
          </a:p>
          <a:p>
            <a:r>
              <a:rPr lang="en-US" altLang="en-US" sz="2000" kern="0" dirty="0"/>
              <a:t>Programming language reviews from ATMOS 5020 in repository</a:t>
            </a:r>
          </a:p>
          <a:p>
            <a:r>
              <a:rPr lang="en-US" altLang="en-US" sz="2000" kern="0" dirty="0"/>
              <a:t>Notes independent of language</a:t>
            </a:r>
          </a:p>
          <a:p>
            <a:r>
              <a:rPr lang="en-US" altLang="en-US" sz="2000" dirty="0"/>
              <a:t>It may be possible to have additional lab time on Wednesdays after the official class period ends</a:t>
            </a:r>
          </a:p>
          <a:p>
            <a:endParaRPr lang="en-US" altLang="en-US" sz="2400" kern="0" dirty="0"/>
          </a:p>
          <a:p>
            <a:endParaRPr lang="en-US" altLang="en-US" sz="2400" kern="0" dirty="0"/>
          </a:p>
          <a:p>
            <a:endParaRPr lang="en-US" altLang="en-US" sz="2400" kern="0" dirty="0"/>
          </a:p>
        </p:txBody>
      </p:sp>
    </p:spTree>
    <p:extLst>
      <p:ext uri="{BB962C8B-B14F-4D97-AF65-F5344CB8AC3E}">
        <p14:creationId xmlns:p14="http://schemas.microsoft.com/office/powerpoint/2010/main" val="1749014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sage of python vs matlab">
            <a:extLst>
              <a:ext uri="{FF2B5EF4-FFF2-40B4-BE49-F238E27FC236}">
                <a16:creationId xmlns:a16="http://schemas.microsoft.com/office/drawing/2014/main" id="{2280F98F-351A-43DA-AB06-DF7826DEC4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352"/>
          <a:stretch/>
        </p:blipFill>
        <p:spPr bwMode="auto">
          <a:xfrm>
            <a:off x="1554108" y="-334941"/>
            <a:ext cx="5486400" cy="140174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702B697-6006-4890-9D85-AF57A1000191}"/>
              </a:ext>
            </a:extLst>
          </p:cNvPr>
          <p:cNvSpPr>
            <a:spLocks noGrp="1"/>
          </p:cNvSpPr>
          <p:nvPr>
            <p:ph type="body" idx="1"/>
          </p:nvPr>
        </p:nvSpPr>
        <p:spPr>
          <a:xfrm>
            <a:off x="513801" y="895380"/>
            <a:ext cx="4040188" cy="639762"/>
          </a:xfrm>
        </p:spPr>
        <p:txBody>
          <a:bodyPr/>
          <a:lstStyle/>
          <a:p>
            <a:r>
              <a:rPr lang="en-US" dirty="0"/>
              <a:t>Matlab</a:t>
            </a:r>
          </a:p>
        </p:txBody>
      </p:sp>
      <p:sp>
        <p:nvSpPr>
          <p:cNvPr id="6" name="Content Placeholder 5">
            <a:extLst>
              <a:ext uri="{FF2B5EF4-FFF2-40B4-BE49-F238E27FC236}">
                <a16:creationId xmlns:a16="http://schemas.microsoft.com/office/drawing/2014/main" id="{4565FD08-A595-4B5E-899B-CEABD74BB8BE}"/>
              </a:ext>
            </a:extLst>
          </p:cNvPr>
          <p:cNvSpPr>
            <a:spLocks noGrp="1"/>
          </p:cNvSpPr>
          <p:nvPr>
            <p:ph sz="half" idx="2"/>
          </p:nvPr>
        </p:nvSpPr>
        <p:spPr>
          <a:xfrm>
            <a:off x="457200" y="1600200"/>
            <a:ext cx="4040188" cy="3951288"/>
          </a:xfrm>
        </p:spPr>
        <p:txBody>
          <a:bodyPr/>
          <a:lstStyle/>
          <a:p>
            <a:r>
              <a:rPr lang="en-US" altLang="en-US" sz="2000" dirty="0"/>
              <a:t>We will be using Marriott Library classroom</a:t>
            </a:r>
          </a:p>
          <a:p>
            <a:r>
              <a:rPr lang="en-US" altLang="en-US" sz="2000" dirty="0"/>
              <a:t>you will need to do assignments using the library or other locations that have Matlab with statistics tool box installed</a:t>
            </a:r>
          </a:p>
          <a:p>
            <a:r>
              <a:rPr lang="en-US" altLang="en-US" sz="2000" dirty="0"/>
              <a:t>Not required to own a copy of Matlab but may be helpful. Costs $30</a:t>
            </a:r>
          </a:p>
          <a:p>
            <a:r>
              <a:rPr lang="en-US" altLang="en-US" sz="2000" dirty="0"/>
              <a:t>Review Matlab material in Canvas and </a:t>
            </a:r>
            <a:r>
              <a:rPr lang="en-US" altLang="en-US" sz="2000" dirty="0" err="1"/>
              <a:t>github</a:t>
            </a:r>
            <a:r>
              <a:rPr lang="en-US" altLang="en-US" sz="2000" dirty="0"/>
              <a:t> repository</a:t>
            </a:r>
          </a:p>
          <a:p>
            <a:endParaRPr lang="en-US" dirty="0"/>
          </a:p>
        </p:txBody>
      </p:sp>
      <p:sp>
        <p:nvSpPr>
          <p:cNvPr id="7" name="Text Placeholder 6">
            <a:extLst>
              <a:ext uri="{FF2B5EF4-FFF2-40B4-BE49-F238E27FC236}">
                <a16:creationId xmlns:a16="http://schemas.microsoft.com/office/drawing/2014/main" id="{5B583F76-B437-4AE2-9952-91597AF1D047}"/>
              </a:ext>
            </a:extLst>
          </p:cNvPr>
          <p:cNvSpPr>
            <a:spLocks noGrp="1"/>
          </p:cNvSpPr>
          <p:nvPr>
            <p:ph type="body" sz="quarter" idx="3"/>
          </p:nvPr>
        </p:nvSpPr>
        <p:spPr>
          <a:xfrm>
            <a:off x="4664421" y="846123"/>
            <a:ext cx="4041775" cy="639762"/>
          </a:xfrm>
        </p:spPr>
        <p:txBody>
          <a:bodyPr/>
          <a:lstStyle/>
          <a:p>
            <a:r>
              <a:rPr lang="en-US" dirty="0"/>
              <a:t>Python</a:t>
            </a:r>
          </a:p>
        </p:txBody>
      </p:sp>
      <p:sp>
        <p:nvSpPr>
          <p:cNvPr id="8" name="Content Placeholder 7">
            <a:extLst>
              <a:ext uri="{FF2B5EF4-FFF2-40B4-BE49-F238E27FC236}">
                <a16:creationId xmlns:a16="http://schemas.microsoft.com/office/drawing/2014/main" id="{C4F59D5E-DF29-41BF-845A-DB6B51260569}"/>
              </a:ext>
            </a:extLst>
          </p:cNvPr>
          <p:cNvSpPr>
            <a:spLocks noGrp="1"/>
          </p:cNvSpPr>
          <p:nvPr>
            <p:ph sz="quarter" idx="4"/>
          </p:nvPr>
        </p:nvSpPr>
        <p:spPr>
          <a:xfrm>
            <a:off x="4633941" y="1523292"/>
            <a:ext cx="4041775" cy="3951288"/>
          </a:xfrm>
        </p:spPr>
        <p:txBody>
          <a:bodyPr/>
          <a:lstStyle/>
          <a:p>
            <a:r>
              <a:rPr lang="en-US" altLang="en-US" sz="2000" dirty="0"/>
              <a:t>Python installed on Marriott Library computers</a:t>
            </a:r>
          </a:p>
          <a:p>
            <a:r>
              <a:rPr lang="en-US" altLang="en-US" sz="2000" dirty="0"/>
              <a:t>We will use python notebooks at times to show how python handles statistical calculations</a:t>
            </a:r>
          </a:p>
          <a:p>
            <a:r>
              <a:rPr lang="en-US" sz="2000" dirty="0"/>
              <a:t>Instructions provided on how to install python locally, but not required</a:t>
            </a:r>
          </a:p>
          <a:p>
            <a:r>
              <a:rPr lang="en-US" altLang="en-US" sz="2000" dirty="0"/>
              <a:t>Not required to look at, but lots of python material in </a:t>
            </a:r>
            <a:r>
              <a:rPr lang="en-US" altLang="en-US" sz="2000" dirty="0" err="1"/>
              <a:t>github</a:t>
            </a:r>
            <a:r>
              <a:rPr lang="en-US" altLang="en-US" sz="2000" dirty="0"/>
              <a:t> repository</a:t>
            </a:r>
          </a:p>
          <a:p>
            <a:endParaRPr lang="en-US" sz="2000" dirty="0"/>
          </a:p>
        </p:txBody>
      </p:sp>
    </p:spTree>
    <p:extLst>
      <p:ext uri="{BB962C8B-B14F-4D97-AF65-F5344CB8AC3E}">
        <p14:creationId xmlns:p14="http://schemas.microsoft.com/office/powerpoint/2010/main" val="3540156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a:extLst>
              <a:ext uri="{FF2B5EF4-FFF2-40B4-BE49-F238E27FC236}">
                <a16:creationId xmlns:a16="http://schemas.microsoft.com/office/drawing/2014/main" id="{DDF9E187-B3FC-4DC5-A378-AD4560A55F44}"/>
              </a:ext>
            </a:extLst>
          </p:cNvPr>
          <p:cNvSpPr>
            <a:spLocks noGrp="1"/>
          </p:cNvSpPr>
          <p:nvPr>
            <p:ph type="title"/>
          </p:nvPr>
        </p:nvSpPr>
        <p:spPr/>
        <p:txBody>
          <a:bodyPr/>
          <a:lstStyle/>
          <a:p>
            <a:pPr eaLnBrk="1" hangingPunct="1"/>
            <a:r>
              <a:rPr lang="en-US" altLang="en-US"/>
              <a:t>Problems with statistics?</a:t>
            </a:r>
          </a:p>
        </p:txBody>
      </p:sp>
      <p:sp>
        <p:nvSpPr>
          <p:cNvPr id="37891" name="Content Placeholder 4">
            <a:extLst>
              <a:ext uri="{FF2B5EF4-FFF2-40B4-BE49-F238E27FC236}">
                <a16:creationId xmlns:a16="http://schemas.microsoft.com/office/drawing/2014/main" id="{89885738-E8EC-41EF-8E8B-11176F531628}"/>
              </a:ext>
            </a:extLst>
          </p:cNvPr>
          <p:cNvSpPr>
            <a:spLocks noGrp="1"/>
          </p:cNvSpPr>
          <p:nvPr>
            <p:ph idx="1"/>
          </p:nvPr>
        </p:nvSpPr>
        <p:spPr/>
        <p:txBody>
          <a:bodyPr/>
          <a:lstStyle/>
          <a:p>
            <a:pPr eaLnBrk="1" hangingPunct="1">
              <a:defRPr/>
            </a:pPr>
            <a:r>
              <a:rPr lang="en-US" dirty="0"/>
              <a:t>Oriented towards confirming preconceived ideas?</a:t>
            </a:r>
          </a:p>
          <a:p>
            <a:pPr eaLnBrk="1" hangingPunct="1">
              <a:defRPr/>
            </a:pPr>
            <a:r>
              <a:rPr lang="en-US" dirty="0"/>
              <a:t>Start with a technique and look for a data set to apply it to?</a:t>
            </a:r>
          </a:p>
          <a:p>
            <a:pPr eaLnBrk="1" hangingPunct="1">
              <a:defRPr/>
            </a:pPr>
            <a:r>
              <a:rPr lang="en-US" dirty="0"/>
              <a:t>There’s always two sides to every issue?</a:t>
            </a:r>
          </a:p>
          <a:p>
            <a:pPr eaLnBrk="1" hangingPunct="1">
              <a:defRPr/>
            </a:pPr>
            <a:r>
              <a:rPr lang="en-US" dirty="0"/>
              <a:t>What do you think? Other examples of poor statistics?</a:t>
            </a:r>
          </a:p>
          <a:p>
            <a:pPr marL="0" indent="0" eaLnBrk="1" hangingPunct="1">
              <a:buFontTx/>
              <a:buNone/>
              <a:defRPr/>
            </a:pPr>
            <a:endParaRPr lang="en-US" dirty="0"/>
          </a:p>
          <a:p>
            <a:pPr eaLnBrk="1" hangingPunct="1">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F44E385-081D-45EE-B0EE-8C031F7C978B}"/>
              </a:ext>
            </a:extLst>
          </p:cNvPr>
          <p:cNvSpPr>
            <a:spLocks noGrp="1"/>
          </p:cNvSpPr>
          <p:nvPr>
            <p:ph type="ctrTitle"/>
          </p:nvPr>
        </p:nvSpPr>
        <p:spPr/>
        <p:txBody>
          <a:bodyPr/>
          <a:lstStyle/>
          <a:p>
            <a:pPr eaLnBrk="1" hangingPunct="1"/>
            <a:endParaRPr lang="en-US" altLang="en-US"/>
          </a:p>
        </p:txBody>
      </p:sp>
      <p:sp>
        <p:nvSpPr>
          <p:cNvPr id="33795" name="Subtitle 2">
            <a:extLst>
              <a:ext uri="{FF2B5EF4-FFF2-40B4-BE49-F238E27FC236}">
                <a16:creationId xmlns:a16="http://schemas.microsoft.com/office/drawing/2014/main" id="{699867D1-4C6F-4571-9CB4-A6BBCC9F578F}"/>
              </a:ext>
            </a:extLst>
          </p:cNvPr>
          <p:cNvSpPr>
            <a:spLocks noGrp="1"/>
          </p:cNvSpPr>
          <p:nvPr>
            <p:ph type="subTitle" idx="1"/>
          </p:nvPr>
        </p:nvSpPr>
        <p:spPr/>
        <p:txBody>
          <a:bodyPr/>
          <a:lstStyle/>
          <a:p>
            <a:pPr eaLnBrk="1" hangingPunct="1"/>
            <a:endParaRPr lang="en-US" altLang="en-US"/>
          </a:p>
        </p:txBody>
      </p:sp>
      <p:pic>
        <p:nvPicPr>
          <p:cNvPr id="33796" name="Picture 4" descr="hammer800">
            <a:extLst>
              <a:ext uri="{FF2B5EF4-FFF2-40B4-BE49-F238E27FC236}">
                <a16:creationId xmlns:a16="http://schemas.microsoft.com/office/drawing/2014/main" id="{6DAE1F56-A71E-492B-A9E3-BE5BA2CC6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CDBC5CE5-CDAC-400B-9C18-975680F5D4A9}"/>
              </a:ext>
            </a:extLst>
          </p:cNvPr>
          <p:cNvSpPr>
            <a:spLocks noGrp="1"/>
          </p:cNvSpPr>
          <p:nvPr>
            <p:ph type="title"/>
          </p:nvPr>
        </p:nvSpPr>
        <p:spPr/>
        <p:txBody>
          <a:bodyPr/>
          <a:lstStyle/>
          <a:p>
            <a:r>
              <a:rPr lang="en-US" altLang="en-US"/>
              <a:t>Questioning traditional statistical approaches</a:t>
            </a:r>
          </a:p>
        </p:txBody>
      </p:sp>
      <p:sp>
        <p:nvSpPr>
          <p:cNvPr id="34819" name="Content Placeholder 2">
            <a:extLst>
              <a:ext uri="{FF2B5EF4-FFF2-40B4-BE49-F238E27FC236}">
                <a16:creationId xmlns:a16="http://schemas.microsoft.com/office/drawing/2014/main" id="{D4FC0DD5-94AD-460B-BBF8-733A3A706150}"/>
              </a:ext>
            </a:extLst>
          </p:cNvPr>
          <p:cNvSpPr>
            <a:spLocks noGrp="1"/>
          </p:cNvSpPr>
          <p:nvPr>
            <p:ph idx="1"/>
          </p:nvPr>
        </p:nvSpPr>
        <p:spPr/>
        <p:txBody>
          <a:bodyPr/>
          <a:lstStyle/>
          <a:p>
            <a:r>
              <a:rPr lang="en-US" altLang="en-US" b="1"/>
              <a:t>Nassim Nicholas Taleb</a:t>
            </a:r>
          </a:p>
          <a:p>
            <a:r>
              <a:rPr lang="en-US" altLang="en-US">
                <a:hlinkClick r:id="rId2"/>
              </a:rPr>
              <a:t>http://www.fooledbyrandomness.com/</a:t>
            </a:r>
            <a:endParaRPr lang="en-US" altLang="en-US"/>
          </a:p>
          <a:p>
            <a:r>
              <a:rPr lang="en-US" altLang="en-US" u="sng"/>
              <a:t>Black Swan</a:t>
            </a:r>
            <a:r>
              <a:rPr lang="en-US" altLang="en-US"/>
              <a:t>:  extreme impact of rare and unpredictable events and human tendency to search for simplistic explanations for these events retrospectively</a:t>
            </a:r>
          </a:p>
          <a:p>
            <a:r>
              <a:rPr lang="en-US" altLang="en-US" u="sng"/>
              <a:t>Antifragile</a:t>
            </a:r>
            <a:r>
              <a:rPr lang="en-US" altLang="en-US"/>
              <a:t>: Some things benefit from shocks and thrive when exposed to volatility, randomness, disorder, stressors, and uncertainty</a:t>
            </a:r>
          </a:p>
          <a:p>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4471-EC53-4A23-BC20-85D5CF6EC46A}"/>
              </a:ext>
            </a:extLst>
          </p:cNvPr>
          <p:cNvSpPr>
            <a:spLocks noGrp="1"/>
          </p:cNvSpPr>
          <p:nvPr>
            <p:ph type="title"/>
          </p:nvPr>
        </p:nvSpPr>
        <p:spPr/>
        <p:txBody>
          <a:bodyPr/>
          <a:lstStyle/>
          <a:p>
            <a:r>
              <a:rPr lang="en-US" dirty="0"/>
              <a:t>Oddball statistics?</a:t>
            </a:r>
          </a:p>
        </p:txBody>
      </p:sp>
      <p:sp>
        <p:nvSpPr>
          <p:cNvPr id="3" name="Content Placeholder 2">
            <a:extLst>
              <a:ext uri="{FF2B5EF4-FFF2-40B4-BE49-F238E27FC236}">
                <a16:creationId xmlns:a16="http://schemas.microsoft.com/office/drawing/2014/main" id="{2B487D1E-1063-4FDA-BAFF-59AFA31FF038}"/>
              </a:ext>
            </a:extLst>
          </p:cNvPr>
          <p:cNvSpPr>
            <a:spLocks noGrp="1"/>
          </p:cNvSpPr>
          <p:nvPr>
            <p:ph idx="1"/>
          </p:nvPr>
        </p:nvSpPr>
        <p:spPr/>
        <p:txBody>
          <a:bodyPr/>
          <a:lstStyle/>
          <a:p>
            <a:pPr marL="0" indent="0">
              <a:buFontTx/>
              <a:buNone/>
            </a:pPr>
            <a:r>
              <a:rPr lang="en-US" altLang="en-US" dirty="0">
                <a:hlinkClick r:id="rId2"/>
              </a:rPr>
              <a:t>https://www.statnews.com/2016/05/09/john-oliver-bad-science/</a:t>
            </a:r>
            <a:endParaRPr lang="en-US" altLang="en-US" dirty="0"/>
          </a:p>
          <a:p>
            <a:pPr marL="0" indent="0">
              <a:buFontTx/>
              <a:buNone/>
            </a:pPr>
            <a:r>
              <a:rPr lang="en-US" altLang="en-US" dirty="0"/>
              <a:t>Warning: some inappropriate language</a:t>
            </a:r>
          </a:p>
          <a:p>
            <a:pPr marL="0" indent="0">
              <a:buNone/>
            </a:pPr>
            <a:endParaRPr lang="en-US" dirty="0"/>
          </a:p>
        </p:txBody>
      </p:sp>
      <p:pic>
        <p:nvPicPr>
          <p:cNvPr id="4" name="Picture 3">
            <a:extLst>
              <a:ext uri="{FF2B5EF4-FFF2-40B4-BE49-F238E27FC236}">
                <a16:creationId xmlns:a16="http://schemas.microsoft.com/office/drawing/2014/main" id="{CACE8E03-ADAE-4F13-9528-C6A2F84250F6}"/>
              </a:ext>
            </a:extLst>
          </p:cNvPr>
          <p:cNvPicPr>
            <a:picLocks noChangeAspect="1"/>
          </p:cNvPicPr>
          <p:nvPr/>
        </p:nvPicPr>
        <p:blipFill>
          <a:blip r:embed="rId3"/>
          <a:stretch>
            <a:fillRect/>
          </a:stretch>
        </p:blipFill>
        <p:spPr>
          <a:xfrm>
            <a:off x="2171700" y="3429000"/>
            <a:ext cx="4800600" cy="3299844"/>
          </a:xfrm>
          <a:prstGeom prst="rect">
            <a:avLst/>
          </a:prstGeom>
        </p:spPr>
      </p:pic>
    </p:spTree>
    <p:extLst>
      <p:ext uri="{BB962C8B-B14F-4D97-AF65-F5344CB8AC3E}">
        <p14:creationId xmlns:p14="http://schemas.microsoft.com/office/powerpoint/2010/main" val="2681359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C20DD8E6-F3ED-476A-9AE1-513E183D5C3C}"/>
              </a:ext>
            </a:extLst>
          </p:cNvPr>
          <p:cNvSpPr>
            <a:spLocks noGrp="1"/>
          </p:cNvSpPr>
          <p:nvPr>
            <p:ph type="title"/>
          </p:nvPr>
        </p:nvSpPr>
        <p:spPr/>
        <p:txBody>
          <a:bodyPr/>
          <a:lstStyle/>
          <a:p>
            <a:endParaRPr lang="en-US" altLang="en-US"/>
          </a:p>
        </p:txBody>
      </p:sp>
      <p:sp>
        <p:nvSpPr>
          <p:cNvPr id="31747" name="Content Placeholder 2">
            <a:extLst>
              <a:ext uri="{FF2B5EF4-FFF2-40B4-BE49-F238E27FC236}">
                <a16:creationId xmlns:a16="http://schemas.microsoft.com/office/drawing/2014/main" id="{1174728C-F2E7-4131-94D1-A7655F438D55}"/>
              </a:ext>
            </a:extLst>
          </p:cNvPr>
          <p:cNvSpPr>
            <a:spLocks noGrp="1"/>
          </p:cNvSpPr>
          <p:nvPr>
            <p:ph idx="1"/>
          </p:nvPr>
        </p:nvSpPr>
        <p:spPr/>
        <p:txBody>
          <a:bodyPr/>
          <a:lstStyle/>
          <a:p>
            <a:r>
              <a:rPr lang="en-US" altLang="en-US" sz="1800" dirty="0">
                <a:hlinkClick r:id="rId2"/>
              </a:rPr>
              <a:t>http://www.wsj.com/articles/SB10001424052970204083204577080562692452538</a:t>
            </a:r>
            <a:endParaRPr lang="en-US" altLang="en-US" sz="1800" dirty="0"/>
          </a:p>
          <a:p>
            <a:r>
              <a:rPr lang="en-US" altLang="en-US" sz="1800" dirty="0"/>
              <a:t>Modern lefty lore says left-handers are smarter, more creative and have an advantage over righties. </a:t>
            </a:r>
          </a:p>
          <a:p>
            <a:r>
              <a:rPr lang="en-US" altLang="en-US" sz="1800" dirty="0"/>
              <a:t>About 10% of people are left-handed, Six of the last 12 U.S. presidents, including Barack Obama and George H. W. Bush, have been lefties.</a:t>
            </a:r>
          </a:p>
          <a:p>
            <a:r>
              <a:rPr lang="en-US" altLang="en-US" sz="1800" dirty="0"/>
              <a:t>Babies born to older mothers or at a lower birth weight are more likely to be lefties </a:t>
            </a:r>
          </a:p>
          <a:p>
            <a:r>
              <a:rPr lang="en-US" altLang="en-US" sz="1800" dirty="0"/>
              <a:t>On average there is no difference in intelligence between right-and left-handed people. </a:t>
            </a:r>
          </a:p>
          <a:p>
            <a:r>
              <a:rPr lang="en-US" altLang="en-US" sz="1800" dirty="0"/>
              <a:t>Left-handed people earn on average 10% lower salaries than righties</a:t>
            </a:r>
          </a:p>
          <a:p>
            <a:r>
              <a:rPr lang="en-US" altLang="en-US" sz="1800" dirty="0"/>
              <a:t>lefties aren't more accident prone than right-handed people yet don't tend to die at a younger age. </a:t>
            </a:r>
          </a:p>
          <a:p>
            <a:r>
              <a:rPr lang="en-US" altLang="en-US" sz="1800" dirty="0"/>
              <a:t>Left-handedness appears to be associated with a greater risk for a number of psychiatric and developmental disorders. </a:t>
            </a:r>
          </a:p>
          <a:p>
            <a:pPr lvl="1"/>
            <a:r>
              <a:rPr lang="en-US" altLang="en-US" sz="1400" dirty="0"/>
              <a:t>About 20% of people with schizophrenia are lefties even </a:t>
            </a:r>
            <a:r>
              <a:rPr lang="en-US" altLang="en-US" sz="1400" dirty="0" err="1"/>
              <a:t>tho</a:t>
            </a:r>
            <a:r>
              <a:rPr lang="en-US" altLang="en-US" sz="1400" dirty="0"/>
              <a:t> 10% of people are lefties</a:t>
            </a:r>
          </a:p>
          <a:p>
            <a:pPr lvl="1"/>
            <a:r>
              <a:rPr lang="en-US" altLang="en-US" sz="1400" dirty="0"/>
              <a:t>1% of general population has schizophrenia</a:t>
            </a:r>
          </a:p>
          <a:p>
            <a:pPr lvl="1"/>
            <a:endParaRPr lang="en-US" altLang="en-US" sz="1400" dirty="0"/>
          </a:p>
        </p:txBody>
      </p:sp>
      <p:pic>
        <p:nvPicPr>
          <p:cNvPr id="31748" name="Picture 2">
            <a:extLst>
              <a:ext uri="{FF2B5EF4-FFF2-40B4-BE49-F238E27FC236}">
                <a16:creationId xmlns:a16="http://schemas.microsoft.com/office/drawing/2014/main" id="{89DE3B7D-9032-4C02-B2AC-95CB97ED4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556" t="18808" r="45313" b="67746"/>
          <a:stretch>
            <a:fillRect/>
          </a:stretch>
        </p:blipFill>
        <p:spPr bwMode="auto">
          <a:xfrm>
            <a:off x="685800" y="533400"/>
            <a:ext cx="3709988"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2">
            <a:extLst>
              <a:ext uri="{FF2B5EF4-FFF2-40B4-BE49-F238E27FC236}">
                <a16:creationId xmlns:a16="http://schemas.microsoft.com/office/drawing/2014/main" id="{2F75EF4E-818C-40FB-9DEF-22B24C005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556" t="47508" r="45313" b="42815"/>
          <a:stretch>
            <a:fillRect/>
          </a:stretch>
        </p:blipFill>
        <p:spPr bwMode="auto">
          <a:xfrm>
            <a:off x="4724400" y="773113"/>
            <a:ext cx="3709988"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862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82D08A-B3CF-4F73-9259-DBB41D3CF83A}"/>
              </a:ext>
            </a:extLst>
          </p:cNvPr>
          <p:cNvSpPr>
            <a:spLocks noGrp="1"/>
          </p:cNvSpPr>
          <p:nvPr>
            <p:ph type="title"/>
          </p:nvPr>
        </p:nvSpPr>
        <p:spPr/>
        <p:txBody>
          <a:bodyPr/>
          <a:lstStyle/>
          <a:p>
            <a:r>
              <a:rPr lang="en-US" altLang="en-US"/>
              <a:t>What you should be doing</a:t>
            </a:r>
          </a:p>
        </p:txBody>
      </p:sp>
      <p:sp>
        <p:nvSpPr>
          <p:cNvPr id="63491" name="Content Placeholder 2">
            <a:extLst>
              <a:ext uri="{FF2B5EF4-FFF2-40B4-BE49-F238E27FC236}">
                <a16:creationId xmlns:a16="http://schemas.microsoft.com/office/drawing/2014/main" id="{700B4D9E-BBE1-47A2-BC46-0E9850C25AB2}"/>
              </a:ext>
            </a:extLst>
          </p:cNvPr>
          <p:cNvSpPr>
            <a:spLocks noGrp="1"/>
          </p:cNvSpPr>
          <p:nvPr>
            <p:ph idx="1"/>
          </p:nvPr>
        </p:nvSpPr>
        <p:spPr/>
        <p:txBody>
          <a:bodyPr/>
          <a:lstStyle/>
          <a:p>
            <a:r>
              <a:rPr lang="en-US" altLang="en-US" dirty="0"/>
              <a:t>Assignment 1- Survey- Due Tonight</a:t>
            </a:r>
          </a:p>
          <a:p>
            <a:r>
              <a:rPr lang="en-US" altLang="en-US" dirty="0"/>
              <a:t>Read Chapter 1 Notes</a:t>
            </a:r>
          </a:p>
          <a:p>
            <a:r>
              <a:rPr lang="en-US" altLang="en-US" dirty="0"/>
              <a:t>Read Chapter 1 in text</a:t>
            </a:r>
          </a:p>
          <a:p>
            <a:r>
              <a:rPr lang="en-US" altLang="en-US" dirty="0"/>
              <a:t>No class Wednesday</a:t>
            </a:r>
          </a:p>
          <a:p>
            <a:pPr lvl="1"/>
            <a:r>
              <a:rPr lang="en-US" altLang="en-US" dirty="0"/>
              <a:t>Spend time reading above</a:t>
            </a:r>
          </a:p>
          <a:p>
            <a:pPr lvl="1"/>
            <a:r>
              <a:rPr lang="en-US" altLang="en-US" dirty="0"/>
              <a:t>Complete Assignment 2 based on Chapter 1 notes and text</a:t>
            </a:r>
          </a:p>
          <a:p>
            <a:pPr lvl="1"/>
            <a:r>
              <a:rPr lang="en-US" altLang="en-US" dirty="0"/>
              <a:t>Due Sunday night midnight </a:t>
            </a:r>
          </a:p>
        </p:txBody>
      </p:sp>
    </p:spTree>
    <p:extLst>
      <p:ext uri="{BB962C8B-B14F-4D97-AF65-F5344CB8AC3E}">
        <p14:creationId xmlns:p14="http://schemas.microsoft.com/office/powerpoint/2010/main" val="25207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7946-A23A-4E88-9986-C11C2E6201F0}"/>
              </a:ext>
            </a:extLst>
          </p:cNvPr>
          <p:cNvSpPr>
            <a:spLocks noGrp="1"/>
          </p:cNvSpPr>
          <p:nvPr>
            <p:ph type="ctrTitle"/>
          </p:nvPr>
        </p:nvSpPr>
        <p:spPr>
          <a:xfrm>
            <a:off x="762000" y="304800"/>
            <a:ext cx="7772400" cy="381000"/>
          </a:xfrm>
        </p:spPr>
        <p:txBody>
          <a:bodyPr rtlCol="0">
            <a:normAutofit fontScale="90000"/>
          </a:bodyPr>
          <a:lstStyle/>
          <a:p>
            <a:pPr eaLnBrk="1" fontAlgn="auto" hangingPunct="1">
              <a:spcAft>
                <a:spcPts val="0"/>
              </a:spcAft>
              <a:defRPr/>
            </a:pPr>
            <a:r>
              <a:rPr lang="en-US" dirty="0"/>
              <a:t>Scientific Explanations are:</a:t>
            </a:r>
          </a:p>
        </p:txBody>
      </p:sp>
      <p:sp>
        <p:nvSpPr>
          <p:cNvPr id="3" name="Subtitle 2">
            <a:extLst>
              <a:ext uri="{FF2B5EF4-FFF2-40B4-BE49-F238E27FC236}">
                <a16:creationId xmlns:a16="http://schemas.microsoft.com/office/drawing/2014/main" id="{35BC5603-9BBA-48EE-8601-563E91B9A427}"/>
              </a:ext>
            </a:extLst>
          </p:cNvPr>
          <p:cNvSpPr>
            <a:spLocks noGrp="1"/>
          </p:cNvSpPr>
          <p:nvPr>
            <p:ph type="subTitle" idx="1"/>
          </p:nvPr>
        </p:nvSpPr>
        <p:spPr>
          <a:xfrm>
            <a:off x="1285875" y="819150"/>
            <a:ext cx="7096125" cy="1752600"/>
          </a:xfrm>
        </p:spPr>
        <p:txBody>
          <a:bodyPr rtlCol="0">
            <a:noAutofit/>
          </a:bodyPr>
          <a:lstStyle/>
          <a:p>
            <a:pPr marL="457200" indent="-457200" algn="l" eaLnBrk="1" fontAlgn="auto" hangingPunct="1">
              <a:spcAft>
                <a:spcPts val="0"/>
              </a:spcAft>
              <a:buFont typeface="Arial" panose="020B0604020202020204" pitchFamily="34" charset="0"/>
              <a:buChar char="•"/>
              <a:defRPr/>
            </a:pPr>
            <a:r>
              <a:rPr lang="en-US" sz="2400" dirty="0"/>
              <a:t>based on empirical observations or experiments</a:t>
            </a:r>
          </a:p>
          <a:p>
            <a:pPr marL="457200" indent="-457200" algn="l" eaLnBrk="1" fontAlgn="auto" hangingPunct="1">
              <a:spcAft>
                <a:spcPts val="0"/>
              </a:spcAft>
              <a:buFont typeface="Arial" panose="020B0604020202020204" pitchFamily="34" charset="0"/>
              <a:buChar char="•"/>
              <a:defRPr/>
            </a:pPr>
            <a:r>
              <a:rPr lang="en-US" sz="2400" dirty="0"/>
              <a:t>tentative</a:t>
            </a:r>
          </a:p>
          <a:p>
            <a:pPr marL="457200" indent="-457200" algn="l" eaLnBrk="1" fontAlgn="auto" hangingPunct="1">
              <a:spcAft>
                <a:spcPts val="0"/>
              </a:spcAft>
              <a:buFont typeface="Arial" panose="020B0604020202020204" pitchFamily="34" charset="0"/>
              <a:buChar char="•"/>
              <a:defRPr/>
            </a:pPr>
            <a:r>
              <a:rPr lang="en-US" sz="2400" dirty="0"/>
              <a:t>historical</a:t>
            </a:r>
          </a:p>
          <a:p>
            <a:pPr marL="457200" indent="-457200" algn="l" eaLnBrk="1" fontAlgn="auto" hangingPunct="1">
              <a:spcAft>
                <a:spcPts val="0"/>
              </a:spcAft>
              <a:buFont typeface="Arial" panose="020B0604020202020204" pitchFamily="34" charset="0"/>
              <a:buChar char="•"/>
              <a:defRPr/>
            </a:pPr>
            <a:r>
              <a:rPr lang="en-US" sz="2400" dirty="0"/>
              <a:t>probabilistic</a:t>
            </a:r>
          </a:p>
          <a:p>
            <a:pPr marL="457200" indent="-457200" algn="l" eaLnBrk="1" fontAlgn="auto" hangingPunct="1">
              <a:spcAft>
                <a:spcPts val="0"/>
              </a:spcAft>
              <a:buFont typeface="Arial" panose="020B0604020202020204" pitchFamily="34" charset="0"/>
              <a:buChar char="•"/>
              <a:defRPr/>
            </a:pPr>
            <a:r>
              <a:rPr lang="en-US" sz="2400" dirty="0"/>
              <a:t>assume cause-effect relationships</a:t>
            </a:r>
          </a:p>
          <a:p>
            <a:pPr marL="457200" indent="-457200" algn="l" eaLnBrk="1" fontAlgn="auto" hangingPunct="1">
              <a:spcAft>
                <a:spcPts val="0"/>
              </a:spcAft>
              <a:buFont typeface="Arial" panose="020B0604020202020204" pitchFamily="34" charset="0"/>
              <a:buChar char="•"/>
              <a:defRPr/>
            </a:pPr>
            <a:r>
              <a:rPr lang="en-US" sz="2400" dirty="0"/>
              <a:t>limited</a:t>
            </a:r>
          </a:p>
          <a:p>
            <a:pPr marL="457200" indent="-457200" algn="l" eaLnBrk="1" fontAlgn="auto" hangingPunct="1">
              <a:spcAft>
                <a:spcPts val="0"/>
              </a:spcAft>
              <a:buFont typeface="Arial" panose="020B0604020202020204" pitchFamily="34" charset="0"/>
              <a:buChar char="•"/>
              <a:defRPr/>
            </a:pPr>
            <a:r>
              <a:rPr lang="en-US" sz="2400" dirty="0"/>
              <a:t>made public</a:t>
            </a:r>
          </a:p>
          <a:p>
            <a:pPr marL="457200" indent="-457200" algn="l" eaLnBrk="1" fontAlgn="auto" hangingPunct="1">
              <a:spcAft>
                <a:spcPts val="0"/>
              </a:spcAft>
              <a:buFont typeface="Arial" panose="020B0604020202020204" pitchFamily="34" charset="0"/>
              <a:buChar char="•"/>
              <a:defRPr/>
            </a:pPr>
            <a:r>
              <a:rPr lang="en-US" sz="2400" dirty="0"/>
              <a:t>influenced by individuals and culture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7BDA8D2-BEA0-48DD-B4EB-5AF82009E318}"/>
              </a:ext>
            </a:extLst>
          </p:cNvPr>
          <p:cNvSpPr>
            <a:spLocks noGrp="1" noChangeArrowheads="1"/>
          </p:cNvSpPr>
          <p:nvPr>
            <p:ph type="title"/>
          </p:nvPr>
        </p:nvSpPr>
        <p:spPr>
          <a:xfrm>
            <a:off x="457200" y="274638"/>
            <a:ext cx="8229600" cy="258762"/>
          </a:xfrm>
        </p:spPr>
        <p:txBody>
          <a:bodyPr/>
          <a:lstStyle/>
          <a:p>
            <a:pPr eaLnBrk="1" hangingPunct="1"/>
            <a:r>
              <a:rPr lang="en-US" altLang="en-US" sz="2400"/>
              <a:t>What’s the Goal??</a:t>
            </a:r>
          </a:p>
        </p:txBody>
      </p:sp>
      <p:sp>
        <p:nvSpPr>
          <p:cNvPr id="46083" name="Rectangle 3">
            <a:extLst>
              <a:ext uri="{FF2B5EF4-FFF2-40B4-BE49-F238E27FC236}">
                <a16:creationId xmlns:a16="http://schemas.microsoft.com/office/drawing/2014/main" id="{FCEE0757-5A29-4E5A-B6A1-EE07ECB9366D}"/>
              </a:ext>
            </a:extLst>
          </p:cNvPr>
          <p:cNvSpPr>
            <a:spLocks noGrp="1" noChangeArrowheads="1"/>
          </p:cNvSpPr>
          <p:nvPr>
            <p:ph type="body" idx="1"/>
          </p:nvPr>
        </p:nvSpPr>
        <p:spPr>
          <a:xfrm>
            <a:off x="457200" y="685800"/>
            <a:ext cx="4495800" cy="5562600"/>
          </a:xfrm>
        </p:spPr>
        <p:txBody>
          <a:bodyPr/>
          <a:lstStyle/>
          <a:p>
            <a:pPr eaLnBrk="1" hangingPunct="1">
              <a:defRPr/>
            </a:pPr>
            <a:r>
              <a:rPr lang="en-US" dirty="0">
                <a:solidFill>
                  <a:srgbClr val="FF0000"/>
                </a:solidFill>
              </a:rPr>
              <a:t>Exploratory or descriptive statistics:</a:t>
            </a:r>
          </a:p>
          <a:p>
            <a:pPr lvl="1" eaLnBrk="1" hangingPunct="1">
              <a:defRPr/>
            </a:pPr>
            <a:r>
              <a:rPr lang="en-US" dirty="0">
                <a:solidFill>
                  <a:srgbClr val="FF0000"/>
                </a:solidFill>
              </a:rPr>
              <a:t>Organize and interpret volumes of data </a:t>
            </a:r>
          </a:p>
          <a:p>
            <a:pPr marL="457200" lvl="1" indent="0" eaLnBrk="1" hangingPunct="1">
              <a:buFontTx/>
              <a:buNone/>
              <a:defRPr/>
            </a:pPr>
            <a:endParaRPr lang="en-US" dirty="0">
              <a:solidFill>
                <a:srgbClr val="FF0000"/>
              </a:solidFill>
            </a:endParaRPr>
          </a:p>
          <a:p>
            <a:pPr eaLnBrk="1" hangingPunct="1">
              <a:defRPr/>
            </a:pPr>
            <a:r>
              <a:rPr lang="en-US" dirty="0"/>
              <a:t>Inferential statistics:</a:t>
            </a:r>
          </a:p>
          <a:p>
            <a:pPr lvl="1" eaLnBrk="1" hangingPunct="1">
              <a:defRPr/>
            </a:pPr>
            <a:r>
              <a:rPr lang="en-US" dirty="0"/>
              <a:t>Assess the underlying physical processes that generate environmental data</a:t>
            </a:r>
            <a:endParaRPr lang="en-US" b="1" i="1" dirty="0"/>
          </a:p>
          <a:p>
            <a:pPr eaLnBrk="1" hangingPunct="1">
              <a:defRPr/>
            </a:pPr>
            <a:endParaRPr lang="en-US" b="1" i="1" dirty="0"/>
          </a:p>
          <a:p>
            <a:pPr lvl="1" eaLnBrk="1" hangingPunct="1">
              <a:defRPr/>
            </a:pPr>
            <a:endParaRPr lang="en-US" b="1" i="1" dirty="0"/>
          </a:p>
        </p:txBody>
      </p:sp>
      <p:pic>
        <p:nvPicPr>
          <p:cNvPr id="46084" name="Picture 4" descr="cartoon010">
            <a:extLst>
              <a:ext uri="{FF2B5EF4-FFF2-40B4-BE49-F238E27FC236}">
                <a16:creationId xmlns:a16="http://schemas.microsoft.com/office/drawing/2014/main" id="{5A6B3C5E-1D39-468F-8AFF-837CF68C7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735013"/>
            <a:ext cx="38862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5">
            <a:extLst>
              <a:ext uri="{FF2B5EF4-FFF2-40B4-BE49-F238E27FC236}">
                <a16:creationId xmlns:a16="http://schemas.microsoft.com/office/drawing/2014/main" id="{AA7B29FA-2E5A-4402-A420-5B4DF5DD2728}"/>
              </a:ext>
            </a:extLst>
          </p:cNvPr>
          <p:cNvSpPr txBox="1">
            <a:spLocks noChangeArrowheads="1"/>
          </p:cNvSpPr>
          <p:nvPr/>
        </p:nvSpPr>
        <p:spPr bwMode="auto">
          <a:xfrm>
            <a:off x="304800" y="3810000"/>
            <a:ext cx="853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lnSpc>
                <a:spcPct val="80000"/>
              </a:lnSpc>
            </a:pPr>
            <a:endParaRPr lang="en-US" altLang="en-US" sz="20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0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4608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P spid="460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AE109A28-0CDE-450F-AEBF-A79800AA408D}"/>
              </a:ext>
            </a:extLst>
          </p:cNvPr>
          <p:cNvSpPr>
            <a:spLocks noGrp="1"/>
          </p:cNvSpPr>
          <p:nvPr>
            <p:ph type="title"/>
          </p:nvPr>
        </p:nvSpPr>
        <p:spPr/>
        <p:txBody>
          <a:bodyPr/>
          <a:lstStyle/>
          <a:p>
            <a:r>
              <a:rPr lang="en-US" altLang="en-US">
                <a:hlinkClick r:id="rId2"/>
              </a:rPr>
              <a:t>http://earthquake.usgs.gov/earthquakes/map/</a:t>
            </a:r>
            <a:endParaRPr lang="en-US" altLang="en-US"/>
          </a:p>
        </p:txBody>
      </p:sp>
      <p:sp>
        <p:nvSpPr>
          <p:cNvPr id="37891" name="Content Placeholder 2">
            <a:extLst>
              <a:ext uri="{FF2B5EF4-FFF2-40B4-BE49-F238E27FC236}">
                <a16:creationId xmlns:a16="http://schemas.microsoft.com/office/drawing/2014/main" id="{DB7E92BE-2413-40C6-A2E4-F1CE2E46B988}"/>
              </a:ext>
            </a:extLst>
          </p:cNvPr>
          <p:cNvSpPr>
            <a:spLocks noGrp="1"/>
          </p:cNvSpPr>
          <p:nvPr>
            <p:ph idx="1"/>
          </p:nvPr>
        </p:nvSpPr>
        <p:spPr/>
        <p:txBody>
          <a:bodyPr/>
          <a:lstStyle/>
          <a:p>
            <a:endParaRPr lang="en-US" altLang="en-US"/>
          </a:p>
        </p:txBody>
      </p:sp>
      <p:pic>
        <p:nvPicPr>
          <p:cNvPr id="37892" name="Picture 1">
            <a:extLst>
              <a:ext uri="{FF2B5EF4-FFF2-40B4-BE49-F238E27FC236}">
                <a16:creationId xmlns:a16="http://schemas.microsoft.com/office/drawing/2014/main" id="{38088C3A-1EEA-4B5F-A7F3-53967743EFC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 y="1066800"/>
            <a:ext cx="78486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CO2 Trend for Mauna Loa">
            <a:extLst>
              <a:ext uri="{FF2B5EF4-FFF2-40B4-BE49-F238E27FC236}">
                <a16:creationId xmlns:a16="http://schemas.microsoft.com/office/drawing/2014/main" id="{CD3D1F08-FF70-483F-9524-70190F655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5" y="-93663"/>
            <a:ext cx="5635625"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itle 1">
            <a:extLst>
              <a:ext uri="{FF2B5EF4-FFF2-40B4-BE49-F238E27FC236}">
                <a16:creationId xmlns:a16="http://schemas.microsoft.com/office/drawing/2014/main" id="{27F64819-3CDF-40AC-BF0B-E2D6FD58BA90}"/>
              </a:ext>
            </a:extLst>
          </p:cNvPr>
          <p:cNvSpPr>
            <a:spLocks noGrp="1"/>
          </p:cNvSpPr>
          <p:nvPr>
            <p:ph type="title"/>
          </p:nvPr>
        </p:nvSpPr>
        <p:spPr>
          <a:xfrm>
            <a:off x="7391400" y="274638"/>
            <a:ext cx="1295400" cy="1143000"/>
          </a:xfrm>
        </p:spPr>
        <p:txBody>
          <a:bodyPr/>
          <a:lstStyle/>
          <a:p>
            <a:r>
              <a:rPr lang="en-US" altLang="en-US"/>
              <a:t>CO</a:t>
            </a:r>
            <a:r>
              <a:rPr lang="en-US" altLang="en-US" baseline="-25000"/>
              <a:t>2</a:t>
            </a:r>
          </a:p>
        </p:txBody>
      </p:sp>
      <p:sp>
        <p:nvSpPr>
          <p:cNvPr id="38916" name="Content Placeholder 2">
            <a:extLst>
              <a:ext uri="{FF2B5EF4-FFF2-40B4-BE49-F238E27FC236}">
                <a16:creationId xmlns:a16="http://schemas.microsoft.com/office/drawing/2014/main" id="{D2CCACAC-FC56-41C4-B488-BA777F728705}"/>
              </a:ext>
            </a:extLst>
          </p:cNvPr>
          <p:cNvSpPr>
            <a:spLocks noGrp="1"/>
          </p:cNvSpPr>
          <p:nvPr>
            <p:ph idx="1"/>
          </p:nvPr>
        </p:nvSpPr>
        <p:spPr>
          <a:xfrm>
            <a:off x="5410200" y="2514600"/>
            <a:ext cx="3886200" cy="4525963"/>
          </a:xfrm>
        </p:spPr>
        <p:txBody>
          <a:bodyPr/>
          <a:lstStyle/>
          <a:p>
            <a:pPr marL="0" indent="0">
              <a:buFontTx/>
              <a:buNone/>
            </a:pPr>
            <a:r>
              <a:rPr lang="en-US" altLang="en-US" sz="2400"/>
              <a:t>Campus</a:t>
            </a:r>
          </a:p>
          <a:p>
            <a:pPr marL="0" indent="0">
              <a:buFontTx/>
              <a:buNone/>
            </a:pPr>
            <a:r>
              <a:rPr lang="en-US" altLang="en-US" sz="2400"/>
              <a:t>co2.utah.edu</a:t>
            </a:r>
          </a:p>
        </p:txBody>
      </p:sp>
      <p:pic>
        <p:nvPicPr>
          <p:cNvPr id="38917" name="Picture 1">
            <a:extLst>
              <a:ext uri="{FF2B5EF4-FFF2-40B4-BE49-F238E27FC236}">
                <a16:creationId xmlns:a16="http://schemas.microsoft.com/office/drawing/2014/main" id="{F64DAB84-9F7E-414B-8E84-2C83906082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868738"/>
            <a:ext cx="6107112"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D541BCFD-3345-46A1-865B-1B281F242E93}"/>
              </a:ext>
            </a:extLst>
          </p:cNvPr>
          <p:cNvSpPr>
            <a:spLocks noGrp="1"/>
          </p:cNvSpPr>
          <p:nvPr>
            <p:ph type="title"/>
          </p:nvPr>
        </p:nvSpPr>
        <p:spPr>
          <a:xfrm>
            <a:off x="457200" y="274638"/>
            <a:ext cx="6096000" cy="487362"/>
          </a:xfrm>
        </p:spPr>
        <p:txBody>
          <a:bodyPr/>
          <a:lstStyle/>
          <a:p>
            <a:pPr eaLnBrk="1" hangingPunct="1"/>
            <a:r>
              <a:rPr lang="en-US" altLang="en-US" sz="2800"/>
              <a:t>Observations and Truth</a:t>
            </a:r>
          </a:p>
        </p:txBody>
      </p:sp>
      <p:sp>
        <p:nvSpPr>
          <p:cNvPr id="39939" name="Content Placeholder 2">
            <a:extLst>
              <a:ext uri="{FF2B5EF4-FFF2-40B4-BE49-F238E27FC236}">
                <a16:creationId xmlns:a16="http://schemas.microsoft.com/office/drawing/2014/main" id="{D02BDD1B-DE79-4AF2-92B0-964EE54DC6C7}"/>
              </a:ext>
            </a:extLst>
          </p:cNvPr>
          <p:cNvSpPr>
            <a:spLocks noGrp="1"/>
          </p:cNvSpPr>
          <p:nvPr>
            <p:ph idx="1"/>
          </p:nvPr>
        </p:nvSpPr>
        <p:spPr>
          <a:xfrm>
            <a:off x="457200" y="1066800"/>
            <a:ext cx="5257800" cy="4525963"/>
          </a:xfrm>
        </p:spPr>
        <p:txBody>
          <a:bodyPr/>
          <a:lstStyle/>
          <a:p>
            <a:pPr eaLnBrk="1" hangingPunct="1">
              <a:lnSpc>
                <a:spcPct val="90000"/>
              </a:lnSpc>
            </a:pPr>
            <a:r>
              <a:rPr lang="en-US" altLang="en-US" sz="2400"/>
              <a:t>True value- value of a quantity sought through measurement, but unknown usually in the field</a:t>
            </a:r>
          </a:p>
          <a:p>
            <a:pPr eaLnBrk="1" hangingPunct="1">
              <a:lnSpc>
                <a:spcPct val="90000"/>
              </a:lnSpc>
            </a:pPr>
            <a:r>
              <a:rPr lang="en-US" altLang="en-US" sz="2400"/>
              <a:t>Truth depends on application</a:t>
            </a:r>
          </a:p>
          <a:p>
            <a:pPr eaLnBrk="1" hangingPunct="1">
              <a:lnSpc>
                <a:spcPct val="90000"/>
              </a:lnSpc>
            </a:pPr>
            <a:r>
              <a:rPr lang="en-US" altLang="en-US" sz="2400"/>
              <a:t>Assumption: </a:t>
            </a:r>
            <a:r>
              <a:rPr lang="en-US" altLang="en-US" sz="2400">
                <a:solidFill>
                  <a:srgbClr val="FF0000"/>
                </a:solidFill>
              </a:rPr>
              <a:t>average</a:t>
            </a:r>
            <a:r>
              <a:rPr lang="en-US" altLang="en-US" sz="2400"/>
              <a:t> of many </a:t>
            </a:r>
            <a:r>
              <a:rPr lang="en-US" altLang="en-US" sz="2400">
                <a:solidFill>
                  <a:srgbClr val="FF0000"/>
                </a:solidFill>
              </a:rPr>
              <a:t>unbiased</a:t>
            </a:r>
            <a:r>
              <a:rPr lang="en-US" altLang="en-US" sz="2400"/>
              <a:t> observations should be same as </a:t>
            </a:r>
            <a:r>
              <a:rPr lang="en-US" altLang="en-US" sz="2400">
                <a:solidFill>
                  <a:srgbClr val="FF0000"/>
                </a:solidFill>
              </a:rPr>
              <a:t>expected value</a:t>
            </a:r>
            <a:r>
              <a:rPr lang="en-US" altLang="en-US" sz="2400"/>
              <a:t> of truth</a:t>
            </a:r>
          </a:p>
          <a:p>
            <a:pPr eaLnBrk="1" hangingPunct="1">
              <a:lnSpc>
                <a:spcPct val="90000"/>
              </a:lnSpc>
            </a:pPr>
            <a:r>
              <a:rPr lang="en-US" altLang="en-US" sz="2400"/>
              <a:t>However, accurate observations may be biased or </a:t>
            </a:r>
            <a:r>
              <a:rPr lang="en-US" altLang="en-US" sz="2400" i="1">
                <a:solidFill>
                  <a:srgbClr val="FF0000"/>
                </a:solidFill>
              </a:rPr>
              <a:t>unrepresentative </a:t>
            </a:r>
            <a:r>
              <a:rPr lang="en-US" altLang="en-US" sz="2400"/>
              <a:t>due to siting or other factors</a:t>
            </a:r>
          </a:p>
          <a:p>
            <a:pPr eaLnBrk="1" hangingPunct="1">
              <a:lnSpc>
                <a:spcPct val="90000"/>
              </a:lnSpc>
            </a:pPr>
            <a:endParaRPr lang="en-US" altLang="en-US" sz="2400"/>
          </a:p>
          <a:p>
            <a:pPr eaLnBrk="1" hangingPunct="1"/>
            <a:endParaRPr lang="en-US" altLang="en-US" sz="2400"/>
          </a:p>
        </p:txBody>
      </p:sp>
      <p:pic>
        <p:nvPicPr>
          <p:cNvPr id="459778" name="Picture 2">
            <a:extLst>
              <a:ext uri="{FF2B5EF4-FFF2-40B4-BE49-F238E27FC236}">
                <a16:creationId xmlns:a16="http://schemas.microsoft.com/office/drawing/2014/main" id="{13605498-0D5A-498E-B6E6-53D56874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5663" y="1066800"/>
            <a:ext cx="32083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9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4370-CCF0-48E9-9F25-996E33CA442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E70C82B-1256-4D9D-9FE5-44FEBDDBA28A}"/>
              </a:ext>
            </a:extLst>
          </p:cNvPr>
          <p:cNvPicPr>
            <a:picLocks noGrp="1" noChangeAspect="1"/>
          </p:cNvPicPr>
          <p:nvPr>
            <p:ph idx="1"/>
          </p:nvPr>
        </p:nvPicPr>
        <p:blipFill>
          <a:blip r:embed="rId2"/>
          <a:stretch>
            <a:fillRect/>
          </a:stretch>
        </p:blipFill>
        <p:spPr>
          <a:xfrm>
            <a:off x="381000" y="256627"/>
            <a:ext cx="7772400" cy="6462765"/>
          </a:xfrm>
          <a:prstGeom prst="rect">
            <a:avLst/>
          </a:prstGeom>
        </p:spPr>
      </p:pic>
    </p:spTree>
    <p:extLst>
      <p:ext uri="{BB962C8B-B14F-4D97-AF65-F5344CB8AC3E}">
        <p14:creationId xmlns:p14="http://schemas.microsoft.com/office/powerpoint/2010/main" val="2468956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74C6226A-A39A-4726-B559-4A83E1C6860A}"/>
              </a:ext>
            </a:extLst>
          </p:cNvPr>
          <p:cNvSpPr>
            <a:spLocks noGrp="1"/>
          </p:cNvSpPr>
          <p:nvPr>
            <p:ph idx="1"/>
          </p:nvPr>
        </p:nvSpPr>
        <p:spPr>
          <a:xfrm>
            <a:off x="457200" y="1143000"/>
            <a:ext cx="8229600" cy="4953000"/>
          </a:xfrm>
        </p:spPr>
        <p:txBody>
          <a:bodyPr/>
          <a:lstStyle/>
          <a:p>
            <a:pPr eaLnBrk="1" hangingPunct="1"/>
            <a:endParaRPr lang="en-US" altLang="en-US" sz="1800"/>
          </a:p>
          <a:p>
            <a:pPr eaLnBrk="1" hangingPunct="1"/>
            <a:r>
              <a:rPr lang="en-US" altLang="en-US" sz="2800"/>
              <a:t>1. we can never measure the environment with complete accuracy and precision </a:t>
            </a:r>
          </a:p>
          <a:p>
            <a:pPr eaLnBrk="1" hangingPunct="1"/>
            <a:r>
              <a:rPr lang="en-US" altLang="en-US" sz="2800"/>
              <a:t>2. the environment is a chaotic system, which is a maddening combination of randomness and order arising from the characteristics of a complex nonlinear system,</a:t>
            </a:r>
          </a:p>
          <a:p>
            <a:pPr eaLnBrk="1" hangingPunct="1"/>
            <a:r>
              <a:rPr lang="en-US" altLang="en-US" sz="2800"/>
              <a:t>3.  our understanding of the environmental system is imperfect, so physical (and certainly statistical) models do not capture the complete behavior of the system. </a:t>
            </a:r>
          </a:p>
          <a:p>
            <a:pPr eaLnBrk="1" hangingPunct="1"/>
            <a:endParaRPr lang="en-US" altLang="en-US"/>
          </a:p>
        </p:txBody>
      </p:sp>
      <p:sp>
        <p:nvSpPr>
          <p:cNvPr id="40963" name="Title 1">
            <a:extLst>
              <a:ext uri="{FF2B5EF4-FFF2-40B4-BE49-F238E27FC236}">
                <a16:creationId xmlns:a16="http://schemas.microsoft.com/office/drawing/2014/main" id="{E85FE76E-81FC-4D68-8BB2-F7D417E878CB}"/>
              </a:ext>
            </a:extLst>
          </p:cNvPr>
          <p:cNvSpPr>
            <a:spLocks noGrp="1"/>
          </p:cNvSpPr>
          <p:nvPr>
            <p:ph type="title"/>
          </p:nvPr>
        </p:nvSpPr>
        <p:spPr/>
        <p:txBody>
          <a:bodyPr/>
          <a:lstStyle/>
          <a:p>
            <a:pPr eaLnBrk="1" hangingPunct="1"/>
            <a:r>
              <a:rPr lang="en-US" altLang="en-US"/>
              <a:t>Causes of Uncertainty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8BF2F6-9640-494B-AC42-8BD495A1066B}"/>
              </a:ext>
            </a:extLst>
          </p:cNvPr>
          <p:cNvSpPr>
            <a:spLocks noGrp="1"/>
          </p:cNvSpPr>
          <p:nvPr>
            <p:ph idx="1"/>
          </p:nvPr>
        </p:nvSpPr>
        <p:spPr>
          <a:xfrm>
            <a:off x="457200" y="1600200"/>
            <a:ext cx="8229600" cy="4953000"/>
          </a:xfrm>
        </p:spPr>
        <p:txBody>
          <a:bodyPr/>
          <a:lstStyle/>
          <a:p>
            <a:pPr eaLnBrk="1" hangingPunct="1">
              <a:defRPr/>
            </a:pPr>
            <a:endParaRPr lang="en-US" sz="1400" dirty="0"/>
          </a:p>
          <a:p>
            <a:pPr eaLnBrk="1" hangingPunct="1">
              <a:defRPr/>
            </a:pPr>
            <a:endParaRPr lang="en-US" sz="2000" dirty="0"/>
          </a:p>
          <a:p>
            <a:pPr eaLnBrk="1" hangingPunct="1">
              <a:defRPr/>
            </a:pPr>
            <a:r>
              <a:rPr lang="en-US" sz="2000" dirty="0"/>
              <a:t>Accuracy- difference in response between a standard and instrument in varying environmental conditions a measure of how close a measurement is to the “true” value</a:t>
            </a:r>
          </a:p>
          <a:p>
            <a:pPr marL="0" indent="0" eaLnBrk="1" hangingPunct="1">
              <a:buFontTx/>
              <a:buNone/>
              <a:defRPr/>
            </a:pPr>
            <a:endParaRPr lang="en-US" sz="2000" dirty="0"/>
          </a:p>
          <a:p>
            <a:pPr eaLnBrk="1" hangingPunct="1">
              <a:defRPr/>
            </a:pPr>
            <a:r>
              <a:rPr lang="en-US" sz="2000" dirty="0"/>
              <a:t>Precision- how well repeated measurements of some quantity agree with each other. A precise instrument can be inaccurate</a:t>
            </a:r>
          </a:p>
          <a:p>
            <a:pPr eaLnBrk="1" hangingPunct="1">
              <a:defRPr/>
            </a:pPr>
            <a:endParaRPr lang="en-US" dirty="0"/>
          </a:p>
        </p:txBody>
      </p:sp>
      <p:grpSp>
        <p:nvGrpSpPr>
          <p:cNvPr id="41987" name="Group 31">
            <a:extLst>
              <a:ext uri="{FF2B5EF4-FFF2-40B4-BE49-F238E27FC236}">
                <a16:creationId xmlns:a16="http://schemas.microsoft.com/office/drawing/2014/main" id="{8A48D43C-61ED-44D6-B500-40149528E4C5}"/>
              </a:ext>
            </a:extLst>
          </p:cNvPr>
          <p:cNvGrpSpPr>
            <a:grpSpLocks/>
          </p:cNvGrpSpPr>
          <p:nvPr/>
        </p:nvGrpSpPr>
        <p:grpSpPr bwMode="auto">
          <a:xfrm>
            <a:off x="957263" y="5029200"/>
            <a:ext cx="6934200" cy="1524000"/>
            <a:chOff x="624" y="1008"/>
            <a:chExt cx="4368" cy="960"/>
          </a:xfrm>
        </p:grpSpPr>
        <p:sp>
          <p:nvSpPr>
            <p:cNvPr id="41989" name="Oval 4">
              <a:extLst>
                <a:ext uri="{FF2B5EF4-FFF2-40B4-BE49-F238E27FC236}">
                  <a16:creationId xmlns:a16="http://schemas.microsoft.com/office/drawing/2014/main" id="{E6BA3133-EA23-47A9-A56D-57B2C169571D}"/>
                </a:ext>
              </a:extLst>
            </p:cNvPr>
            <p:cNvSpPr>
              <a:spLocks noChangeArrowheads="1"/>
            </p:cNvSpPr>
            <p:nvPr/>
          </p:nvSpPr>
          <p:spPr bwMode="auto">
            <a:xfrm>
              <a:off x="624" y="1008"/>
              <a:ext cx="960" cy="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0" name="Oval 5">
              <a:extLst>
                <a:ext uri="{FF2B5EF4-FFF2-40B4-BE49-F238E27FC236}">
                  <a16:creationId xmlns:a16="http://schemas.microsoft.com/office/drawing/2014/main" id="{1A826D34-DFEC-42D9-B18E-04598E694AA4}"/>
                </a:ext>
              </a:extLst>
            </p:cNvPr>
            <p:cNvSpPr>
              <a:spLocks noChangeArrowheads="1"/>
            </p:cNvSpPr>
            <p:nvPr/>
          </p:nvSpPr>
          <p:spPr bwMode="auto">
            <a:xfrm>
              <a:off x="4032" y="1008"/>
              <a:ext cx="960" cy="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1" name="Oval 6">
              <a:extLst>
                <a:ext uri="{FF2B5EF4-FFF2-40B4-BE49-F238E27FC236}">
                  <a16:creationId xmlns:a16="http://schemas.microsoft.com/office/drawing/2014/main" id="{CCD7716B-30AE-46E2-8BC4-314683065A7F}"/>
                </a:ext>
              </a:extLst>
            </p:cNvPr>
            <p:cNvSpPr>
              <a:spLocks noChangeArrowheads="1"/>
            </p:cNvSpPr>
            <p:nvPr/>
          </p:nvSpPr>
          <p:spPr bwMode="auto">
            <a:xfrm>
              <a:off x="2880" y="1008"/>
              <a:ext cx="960" cy="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2" name="Oval 7">
              <a:extLst>
                <a:ext uri="{FF2B5EF4-FFF2-40B4-BE49-F238E27FC236}">
                  <a16:creationId xmlns:a16="http://schemas.microsoft.com/office/drawing/2014/main" id="{5B29F7FD-778F-4ED0-B945-9E8475DAFA3E}"/>
                </a:ext>
              </a:extLst>
            </p:cNvPr>
            <p:cNvSpPr>
              <a:spLocks noChangeArrowheads="1"/>
            </p:cNvSpPr>
            <p:nvPr/>
          </p:nvSpPr>
          <p:spPr bwMode="auto">
            <a:xfrm>
              <a:off x="1728" y="1008"/>
              <a:ext cx="960" cy="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3" name="Oval 8">
              <a:extLst>
                <a:ext uri="{FF2B5EF4-FFF2-40B4-BE49-F238E27FC236}">
                  <a16:creationId xmlns:a16="http://schemas.microsoft.com/office/drawing/2014/main" id="{223BA90F-8FAF-4FB7-95D2-E92DBFBA045F}"/>
                </a:ext>
              </a:extLst>
            </p:cNvPr>
            <p:cNvSpPr>
              <a:spLocks noChangeArrowheads="1"/>
            </p:cNvSpPr>
            <p:nvPr/>
          </p:nvSpPr>
          <p:spPr bwMode="auto">
            <a:xfrm>
              <a:off x="912"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X</a:t>
              </a:r>
            </a:p>
          </p:txBody>
        </p:sp>
        <p:sp>
          <p:nvSpPr>
            <p:cNvPr id="41994" name="Oval 9">
              <a:extLst>
                <a:ext uri="{FF2B5EF4-FFF2-40B4-BE49-F238E27FC236}">
                  <a16:creationId xmlns:a16="http://schemas.microsoft.com/office/drawing/2014/main" id="{6E925D02-951C-45C8-AA21-95603F213295}"/>
                </a:ext>
              </a:extLst>
            </p:cNvPr>
            <p:cNvSpPr>
              <a:spLocks noChangeArrowheads="1"/>
            </p:cNvSpPr>
            <p:nvPr/>
          </p:nvSpPr>
          <p:spPr bwMode="auto">
            <a:xfrm>
              <a:off x="2016"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5" name="Oval 10">
              <a:extLst>
                <a:ext uri="{FF2B5EF4-FFF2-40B4-BE49-F238E27FC236}">
                  <a16:creationId xmlns:a16="http://schemas.microsoft.com/office/drawing/2014/main" id="{927C0831-5C69-410D-9E27-3A4C2AF83BFF}"/>
                </a:ext>
              </a:extLst>
            </p:cNvPr>
            <p:cNvSpPr>
              <a:spLocks noChangeArrowheads="1"/>
            </p:cNvSpPr>
            <p:nvPr/>
          </p:nvSpPr>
          <p:spPr bwMode="auto">
            <a:xfrm>
              <a:off x="3168"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6" name="Oval 11">
              <a:extLst>
                <a:ext uri="{FF2B5EF4-FFF2-40B4-BE49-F238E27FC236}">
                  <a16:creationId xmlns:a16="http://schemas.microsoft.com/office/drawing/2014/main" id="{EE9E5CE9-F09A-4104-AEB2-B77B846A176F}"/>
                </a:ext>
              </a:extLst>
            </p:cNvPr>
            <p:cNvSpPr>
              <a:spLocks noChangeArrowheads="1"/>
            </p:cNvSpPr>
            <p:nvPr/>
          </p:nvSpPr>
          <p:spPr bwMode="auto">
            <a:xfrm>
              <a:off x="4320"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1997" name="Oval 14">
              <a:extLst>
                <a:ext uri="{FF2B5EF4-FFF2-40B4-BE49-F238E27FC236}">
                  <a16:creationId xmlns:a16="http://schemas.microsoft.com/office/drawing/2014/main" id="{945DB139-77E2-405A-AD0A-F573D4DFEA83}"/>
                </a:ext>
              </a:extLst>
            </p:cNvPr>
            <p:cNvSpPr>
              <a:spLocks noChangeArrowheads="1"/>
            </p:cNvSpPr>
            <p:nvPr/>
          </p:nvSpPr>
          <p:spPr bwMode="auto">
            <a:xfrm>
              <a:off x="2016"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X</a:t>
              </a:r>
            </a:p>
          </p:txBody>
        </p:sp>
        <p:sp>
          <p:nvSpPr>
            <p:cNvPr id="41998" name="Oval 15">
              <a:extLst>
                <a:ext uri="{FF2B5EF4-FFF2-40B4-BE49-F238E27FC236}">
                  <a16:creationId xmlns:a16="http://schemas.microsoft.com/office/drawing/2014/main" id="{72614F11-A6B8-400C-9D34-2D3D9B76548D}"/>
                </a:ext>
              </a:extLst>
            </p:cNvPr>
            <p:cNvSpPr>
              <a:spLocks noChangeArrowheads="1"/>
            </p:cNvSpPr>
            <p:nvPr/>
          </p:nvSpPr>
          <p:spPr bwMode="auto">
            <a:xfrm>
              <a:off x="3168"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X</a:t>
              </a:r>
            </a:p>
          </p:txBody>
        </p:sp>
        <p:sp>
          <p:nvSpPr>
            <p:cNvPr id="41999" name="Oval 16">
              <a:extLst>
                <a:ext uri="{FF2B5EF4-FFF2-40B4-BE49-F238E27FC236}">
                  <a16:creationId xmlns:a16="http://schemas.microsoft.com/office/drawing/2014/main" id="{DC33A008-DDEC-4994-88B8-FA0B98684BF2}"/>
                </a:ext>
              </a:extLst>
            </p:cNvPr>
            <p:cNvSpPr>
              <a:spLocks noChangeArrowheads="1"/>
            </p:cNvSpPr>
            <p:nvPr/>
          </p:nvSpPr>
          <p:spPr bwMode="auto">
            <a:xfrm>
              <a:off x="4320" y="1296"/>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X</a:t>
              </a:r>
            </a:p>
          </p:txBody>
        </p:sp>
        <p:sp>
          <p:nvSpPr>
            <p:cNvPr id="42000" name="Oval 18">
              <a:extLst>
                <a:ext uri="{FF2B5EF4-FFF2-40B4-BE49-F238E27FC236}">
                  <a16:creationId xmlns:a16="http://schemas.microsoft.com/office/drawing/2014/main" id="{AA868773-4639-4536-B053-0E205826CD00}"/>
                </a:ext>
              </a:extLst>
            </p:cNvPr>
            <p:cNvSpPr>
              <a:spLocks noChangeArrowheads="1"/>
            </p:cNvSpPr>
            <p:nvPr/>
          </p:nvSpPr>
          <p:spPr bwMode="auto">
            <a:xfrm>
              <a:off x="960" y="13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1" name="Oval 19">
              <a:extLst>
                <a:ext uri="{FF2B5EF4-FFF2-40B4-BE49-F238E27FC236}">
                  <a16:creationId xmlns:a16="http://schemas.microsoft.com/office/drawing/2014/main" id="{179329C6-E958-4373-8823-D3F39FCE4E55}"/>
                </a:ext>
              </a:extLst>
            </p:cNvPr>
            <p:cNvSpPr>
              <a:spLocks noChangeArrowheads="1"/>
            </p:cNvSpPr>
            <p:nvPr/>
          </p:nvSpPr>
          <p:spPr bwMode="auto">
            <a:xfrm>
              <a:off x="1056" y="153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2" name="Oval 20">
              <a:extLst>
                <a:ext uri="{FF2B5EF4-FFF2-40B4-BE49-F238E27FC236}">
                  <a16:creationId xmlns:a16="http://schemas.microsoft.com/office/drawing/2014/main" id="{A96C5B07-AA5F-40C5-BB79-4D43E2889ED2}"/>
                </a:ext>
              </a:extLst>
            </p:cNvPr>
            <p:cNvSpPr>
              <a:spLocks noChangeArrowheads="1"/>
            </p:cNvSpPr>
            <p:nvPr/>
          </p:nvSpPr>
          <p:spPr bwMode="auto">
            <a:xfrm>
              <a:off x="1152" y="1344"/>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3" name="Oval 21">
              <a:extLst>
                <a:ext uri="{FF2B5EF4-FFF2-40B4-BE49-F238E27FC236}">
                  <a16:creationId xmlns:a16="http://schemas.microsoft.com/office/drawing/2014/main" id="{224A77C3-FB5B-446A-96D8-461FD2596A62}"/>
                </a:ext>
              </a:extLst>
            </p:cNvPr>
            <p:cNvSpPr>
              <a:spLocks noChangeArrowheads="1"/>
            </p:cNvSpPr>
            <p:nvPr/>
          </p:nvSpPr>
          <p:spPr bwMode="auto">
            <a:xfrm>
              <a:off x="2208" y="177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4" name="Oval 22">
              <a:extLst>
                <a:ext uri="{FF2B5EF4-FFF2-40B4-BE49-F238E27FC236}">
                  <a16:creationId xmlns:a16="http://schemas.microsoft.com/office/drawing/2014/main" id="{E41C5E49-AA40-4719-97AF-540EDE11AE5D}"/>
                </a:ext>
              </a:extLst>
            </p:cNvPr>
            <p:cNvSpPr>
              <a:spLocks noChangeArrowheads="1"/>
            </p:cNvSpPr>
            <p:nvPr/>
          </p:nvSpPr>
          <p:spPr bwMode="auto">
            <a:xfrm>
              <a:off x="2304" y="168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5" name="Oval 23">
              <a:extLst>
                <a:ext uri="{FF2B5EF4-FFF2-40B4-BE49-F238E27FC236}">
                  <a16:creationId xmlns:a16="http://schemas.microsoft.com/office/drawing/2014/main" id="{59D5EDC1-9C14-4A2F-AF7E-61CB2B4E2AF0}"/>
                </a:ext>
              </a:extLst>
            </p:cNvPr>
            <p:cNvSpPr>
              <a:spLocks noChangeArrowheads="1"/>
            </p:cNvSpPr>
            <p:nvPr/>
          </p:nvSpPr>
          <p:spPr bwMode="auto">
            <a:xfrm>
              <a:off x="2352" y="177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6" name="Oval 24">
              <a:extLst>
                <a:ext uri="{FF2B5EF4-FFF2-40B4-BE49-F238E27FC236}">
                  <a16:creationId xmlns:a16="http://schemas.microsoft.com/office/drawing/2014/main" id="{21C04505-9A57-428E-9D23-9604EAD7233B}"/>
                </a:ext>
              </a:extLst>
            </p:cNvPr>
            <p:cNvSpPr>
              <a:spLocks noChangeArrowheads="1"/>
            </p:cNvSpPr>
            <p:nvPr/>
          </p:nvSpPr>
          <p:spPr bwMode="auto">
            <a:xfrm>
              <a:off x="3024" y="12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7" name="Oval 25">
              <a:extLst>
                <a:ext uri="{FF2B5EF4-FFF2-40B4-BE49-F238E27FC236}">
                  <a16:creationId xmlns:a16="http://schemas.microsoft.com/office/drawing/2014/main" id="{F6C5E37E-84CA-47D9-BB3F-756A2D9BC83F}"/>
                </a:ext>
              </a:extLst>
            </p:cNvPr>
            <p:cNvSpPr>
              <a:spLocks noChangeArrowheads="1"/>
            </p:cNvSpPr>
            <p:nvPr/>
          </p:nvSpPr>
          <p:spPr bwMode="auto">
            <a:xfrm>
              <a:off x="3216" y="177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8" name="Oval 26">
              <a:extLst>
                <a:ext uri="{FF2B5EF4-FFF2-40B4-BE49-F238E27FC236}">
                  <a16:creationId xmlns:a16="http://schemas.microsoft.com/office/drawing/2014/main" id="{E1D24535-0ADB-4ACC-8F73-6945D4DD49C0}"/>
                </a:ext>
              </a:extLst>
            </p:cNvPr>
            <p:cNvSpPr>
              <a:spLocks noChangeArrowheads="1"/>
            </p:cNvSpPr>
            <p:nvPr/>
          </p:nvSpPr>
          <p:spPr bwMode="auto">
            <a:xfrm>
              <a:off x="3648" y="129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09" name="Oval 27">
              <a:extLst>
                <a:ext uri="{FF2B5EF4-FFF2-40B4-BE49-F238E27FC236}">
                  <a16:creationId xmlns:a16="http://schemas.microsoft.com/office/drawing/2014/main" id="{855BEFE1-4B98-4AFD-8B8C-E96D531931C4}"/>
                </a:ext>
              </a:extLst>
            </p:cNvPr>
            <p:cNvSpPr>
              <a:spLocks noChangeArrowheads="1"/>
            </p:cNvSpPr>
            <p:nvPr/>
          </p:nvSpPr>
          <p:spPr bwMode="auto">
            <a:xfrm>
              <a:off x="4368" y="13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10" name="Oval 29">
              <a:extLst>
                <a:ext uri="{FF2B5EF4-FFF2-40B4-BE49-F238E27FC236}">
                  <a16:creationId xmlns:a16="http://schemas.microsoft.com/office/drawing/2014/main" id="{6165603D-CFFF-40F1-8C80-672CD7E853F7}"/>
                </a:ext>
              </a:extLst>
            </p:cNvPr>
            <p:cNvSpPr>
              <a:spLocks noChangeArrowheads="1"/>
            </p:cNvSpPr>
            <p:nvPr/>
          </p:nvSpPr>
          <p:spPr bwMode="auto">
            <a:xfrm>
              <a:off x="4272" y="1824"/>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2011" name="Oval 30">
              <a:extLst>
                <a:ext uri="{FF2B5EF4-FFF2-40B4-BE49-F238E27FC236}">
                  <a16:creationId xmlns:a16="http://schemas.microsoft.com/office/drawing/2014/main" id="{239E702E-7E92-403B-8031-05157F4BE38F}"/>
                </a:ext>
              </a:extLst>
            </p:cNvPr>
            <p:cNvSpPr>
              <a:spLocks noChangeArrowheads="1"/>
            </p:cNvSpPr>
            <p:nvPr/>
          </p:nvSpPr>
          <p:spPr bwMode="auto">
            <a:xfrm>
              <a:off x="4608" y="1824"/>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grpSp>
      <p:sp>
        <p:nvSpPr>
          <p:cNvPr id="41988" name="Title 1">
            <a:extLst>
              <a:ext uri="{FF2B5EF4-FFF2-40B4-BE49-F238E27FC236}">
                <a16:creationId xmlns:a16="http://schemas.microsoft.com/office/drawing/2014/main" id="{00DB453A-E6AC-49A3-BD22-3A38CBAF0B3B}"/>
              </a:ext>
            </a:extLst>
          </p:cNvPr>
          <p:cNvSpPr>
            <a:spLocks noGrp="1"/>
          </p:cNvSpPr>
          <p:nvPr>
            <p:ph type="title"/>
          </p:nvPr>
        </p:nvSpPr>
        <p:spPr/>
        <p:txBody>
          <a:bodyPr/>
          <a:lstStyle/>
          <a:p>
            <a:pPr eaLnBrk="1" hangingPunct="1"/>
            <a:r>
              <a:rPr lang="en-US" altLang="en-US"/>
              <a:t>Gauging Uncertainty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32BDE3E-98A5-4F9A-879E-3E7D8426F769}"/>
              </a:ext>
            </a:extLst>
          </p:cNvPr>
          <p:cNvSpPr>
            <a:spLocks noGrp="1"/>
          </p:cNvSpPr>
          <p:nvPr>
            <p:ph type="title"/>
          </p:nvPr>
        </p:nvSpPr>
        <p:spPr/>
        <p:txBody>
          <a:bodyPr/>
          <a:lstStyle/>
          <a:p>
            <a:pPr eaLnBrk="1" hangingPunct="1"/>
            <a:r>
              <a:rPr lang="en-US" altLang="en-US"/>
              <a:t>Systematic vs. Random Errors</a:t>
            </a:r>
          </a:p>
        </p:txBody>
      </p:sp>
      <p:sp>
        <p:nvSpPr>
          <p:cNvPr id="3" name="Content Placeholder 2">
            <a:extLst>
              <a:ext uri="{FF2B5EF4-FFF2-40B4-BE49-F238E27FC236}">
                <a16:creationId xmlns:a16="http://schemas.microsoft.com/office/drawing/2014/main" id="{1F150731-391A-4798-B1D4-7EB76843CB63}"/>
              </a:ext>
            </a:extLst>
          </p:cNvPr>
          <p:cNvSpPr>
            <a:spLocks noGrp="1"/>
          </p:cNvSpPr>
          <p:nvPr>
            <p:ph idx="1"/>
          </p:nvPr>
        </p:nvSpPr>
        <p:spPr/>
        <p:txBody>
          <a:bodyPr/>
          <a:lstStyle/>
          <a:p>
            <a:pPr eaLnBrk="1" hangingPunct="1">
              <a:defRPr/>
            </a:pPr>
            <a:r>
              <a:rPr lang="en-US" dirty="0"/>
              <a:t>Random- that which is not precisely predictable or determinable </a:t>
            </a:r>
          </a:p>
          <a:p>
            <a:pPr eaLnBrk="1" hangingPunct="1">
              <a:defRPr/>
            </a:pPr>
            <a:r>
              <a:rPr lang="en-US" dirty="0"/>
              <a:t>Systematic- errors arising from a consistent response of a measuring device to environmental conditions or faulty characteristics of instrumentation that occurs frequently</a:t>
            </a:r>
          </a:p>
          <a:p>
            <a:pPr marL="0" indent="0" eaLnBrk="1" hangingPunct="1">
              <a:buFontTx/>
              <a:buNone/>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ABDB41FB-6BEC-450E-9870-832536EC9D23}"/>
              </a:ext>
            </a:extLst>
          </p:cNvPr>
          <p:cNvSpPr>
            <a:spLocks noGrp="1"/>
          </p:cNvSpPr>
          <p:nvPr>
            <p:ph type="title"/>
          </p:nvPr>
        </p:nvSpPr>
        <p:spPr>
          <a:xfrm>
            <a:off x="533400" y="465744"/>
            <a:ext cx="8229600" cy="593725"/>
          </a:xfrm>
        </p:spPr>
        <p:txBody>
          <a:bodyPr/>
          <a:lstStyle/>
          <a:p>
            <a:pPr eaLnBrk="1" hangingPunct="1"/>
            <a:r>
              <a:rPr lang="en-US" altLang="en-US" sz="2800" dirty="0"/>
              <a:t>Truth vs. single and large sample of observations</a:t>
            </a:r>
          </a:p>
        </p:txBody>
      </p:sp>
      <p:sp>
        <p:nvSpPr>
          <p:cNvPr id="48131" name="Content Placeholder 2">
            <a:extLst>
              <a:ext uri="{FF2B5EF4-FFF2-40B4-BE49-F238E27FC236}">
                <a16:creationId xmlns:a16="http://schemas.microsoft.com/office/drawing/2014/main" id="{707A6E5F-40B1-4A17-8CE3-EB3BA0FC64C1}"/>
              </a:ext>
            </a:extLst>
          </p:cNvPr>
          <p:cNvSpPr>
            <a:spLocks noGrp="1"/>
          </p:cNvSpPr>
          <p:nvPr>
            <p:ph idx="1"/>
          </p:nvPr>
        </p:nvSpPr>
        <p:spPr/>
        <p:txBody>
          <a:bodyPr/>
          <a:lstStyle/>
          <a:p>
            <a:pPr eaLnBrk="1" hangingPunct="1"/>
            <a:endParaRPr lang="en-US" altLang="en-US"/>
          </a:p>
        </p:txBody>
      </p:sp>
      <p:pic>
        <p:nvPicPr>
          <p:cNvPr id="48132" name="Picture 2">
            <a:extLst>
              <a:ext uri="{FF2B5EF4-FFF2-40B4-BE49-F238E27FC236}">
                <a16:creationId xmlns:a16="http://schemas.microsoft.com/office/drawing/2014/main" id="{3C766746-03FC-4F3B-8AEC-4A9B2B1C7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9469"/>
            <a:ext cx="7037629" cy="579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EF80622B-2E09-47F2-A058-2A3BF75081E9}"/>
              </a:ext>
            </a:extLst>
          </p:cNvPr>
          <p:cNvSpPr>
            <a:spLocks noGrp="1"/>
          </p:cNvSpPr>
          <p:nvPr>
            <p:ph type="title"/>
          </p:nvPr>
        </p:nvSpPr>
        <p:spPr/>
        <p:txBody>
          <a:bodyPr/>
          <a:lstStyle/>
          <a:p>
            <a:r>
              <a:rPr lang="en-US" altLang="en-US"/>
              <a:t>Course Learning Objectives</a:t>
            </a:r>
            <a:br>
              <a:rPr lang="en-US" altLang="en-US"/>
            </a:br>
            <a:endParaRPr lang="en-US" altLang="en-US"/>
          </a:p>
        </p:txBody>
      </p:sp>
      <p:sp>
        <p:nvSpPr>
          <p:cNvPr id="21507" name="Content Placeholder 2">
            <a:extLst>
              <a:ext uri="{FF2B5EF4-FFF2-40B4-BE49-F238E27FC236}">
                <a16:creationId xmlns:a16="http://schemas.microsoft.com/office/drawing/2014/main" id="{8BF47B03-540B-4B1D-9DA0-2C3D1245B9B3}"/>
              </a:ext>
            </a:extLst>
          </p:cNvPr>
          <p:cNvSpPr>
            <a:spLocks noGrp="1"/>
          </p:cNvSpPr>
          <p:nvPr>
            <p:ph idx="1"/>
          </p:nvPr>
        </p:nvSpPr>
        <p:spPr/>
        <p:txBody>
          <a:bodyPr/>
          <a:lstStyle/>
          <a:p>
            <a:pPr>
              <a:defRPr/>
            </a:pPr>
            <a:r>
              <a:rPr lang="en-US" sz="2400" dirty="0"/>
              <a:t>State and use basic statistical metrics to analyze environmental information</a:t>
            </a:r>
            <a:endParaRPr lang="en-US" sz="2400" b="1" dirty="0"/>
          </a:p>
          <a:p>
            <a:pPr>
              <a:defRPr/>
            </a:pPr>
            <a:r>
              <a:rPr lang="en-US" sz="2400" dirty="0"/>
              <a:t>Develop proficiency to program and use computer software to analyze environmental data sets </a:t>
            </a:r>
            <a:endParaRPr lang="en-US" sz="2400" b="1" dirty="0"/>
          </a:p>
          <a:p>
            <a:pPr>
              <a:defRPr/>
            </a:pPr>
            <a:r>
              <a:rPr lang="en-US" sz="2400" dirty="0"/>
              <a:t>State and demonstrate the characteristics of effective research; organize, quality control, and find relationship(s) among data</a:t>
            </a:r>
            <a:endParaRPr lang="en-US" sz="2400" b="1" dirty="0"/>
          </a:p>
          <a:p>
            <a:pPr marL="0" indent="0">
              <a:buFontTx/>
              <a:buNone/>
              <a:defRPr/>
            </a:pPr>
            <a:endParaRPr lang="en-US"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7B2D85B-863F-44B8-BCA4-5B0AE4F60DAC}"/>
              </a:ext>
            </a:extLst>
          </p:cNvPr>
          <p:cNvSpPr>
            <a:spLocks noGrp="1"/>
          </p:cNvSpPr>
          <p:nvPr>
            <p:ph type="title"/>
          </p:nvPr>
        </p:nvSpPr>
        <p:spPr>
          <a:xfrm>
            <a:off x="457200" y="274638"/>
            <a:ext cx="8229600" cy="639762"/>
          </a:xfrm>
        </p:spPr>
        <p:txBody>
          <a:bodyPr/>
          <a:lstStyle/>
          <a:p>
            <a:pPr eaLnBrk="1" hangingPunct="1"/>
            <a:r>
              <a:rPr lang="en-US" altLang="en-US"/>
              <a:t>Population vs. Sample</a:t>
            </a:r>
          </a:p>
        </p:txBody>
      </p:sp>
      <p:sp>
        <p:nvSpPr>
          <p:cNvPr id="3" name="Content Placeholder 2">
            <a:extLst>
              <a:ext uri="{FF2B5EF4-FFF2-40B4-BE49-F238E27FC236}">
                <a16:creationId xmlns:a16="http://schemas.microsoft.com/office/drawing/2014/main" id="{FB397118-F43B-43CA-A245-BF4880EEC613}"/>
              </a:ext>
            </a:extLst>
          </p:cNvPr>
          <p:cNvSpPr>
            <a:spLocks noGrp="1"/>
          </p:cNvSpPr>
          <p:nvPr>
            <p:ph idx="1"/>
          </p:nvPr>
        </p:nvSpPr>
        <p:spPr>
          <a:xfrm>
            <a:off x="457200" y="990600"/>
            <a:ext cx="8229600" cy="4525963"/>
          </a:xfrm>
        </p:spPr>
        <p:txBody>
          <a:bodyPr rtlCol="0">
            <a:normAutofit fontScale="32500" lnSpcReduction="20000"/>
          </a:bodyPr>
          <a:lstStyle/>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r>
              <a:rPr lang="en-US" sz="7200" dirty="0"/>
              <a:t>we never know the entire population of true values as the environmental conditions change in time or space. </a:t>
            </a:r>
          </a:p>
          <a:p>
            <a:pPr eaLnBrk="1" fontAlgn="auto" hangingPunct="1">
              <a:spcAft>
                <a:spcPts val="0"/>
              </a:spcAft>
              <a:buFont typeface="Arial" pitchFamily="34" charset="0"/>
              <a:buChar char="•"/>
              <a:defRPr/>
            </a:pPr>
            <a:r>
              <a:rPr lang="en-US" sz="7200" dirty="0"/>
              <a:t>We hope that we choose a sample of observations for analysis such that each element in the population has an equal chance to be selected. </a:t>
            </a:r>
          </a:p>
          <a:p>
            <a:pPr eaLnBrk="1" fontAlgn="auto" hangingPunct="1">
              <a:spcAft>
                <a:spcPts val="0"/>
              </a:spcAft>
              <a:buFont typeface="Arial" pitchFamily="34" charset="0"/>
              <a:buChar char="•"/>
              <a:defRPr/>
            </a:pPr>
            <a:r>
              <a:rPr lang="en-US" sz="7200" dirty="0"/>
              <a:t>Sampling issues</a:t>
            </a:r>
          </a:p>
          <a:p>
            <a:pPr lvl="1" eaLnBrk="1" fontAlgn="auto" hangingPunct="1">
              <a:spcAft>
                <a:spcPts val="0"/>
              </a:spcAft>
              <a:buFont typeface="Arial" pitchFamily="34" charset="0"/>
              <a:buChar char="–"/>
              <a:defRPr/>
            </a:pPr>
            <a:r>
              <a:rPr lang="en-US" sz="7200" dirty="0"/>
              <a:t>Trends</a:t>
            </a:r>
          </a:p>
          <a:p>
            <a:pPr lvl="1" eaLnBrk="1" fontAlgn="auto" hangingPunct="1">
              <a:spcAft>
                <a:spcPts val="0"/>
              </a:spcAft>
              <a:buFont typeface="Arial" pitchFamily="34" charset="0"/>
              <a:buChar char="–"/>
              <a:defRPr/>
            </a:pPr>
            <a:r>
              <a:rPr lang="en-US" sz="7200" dirty="0"/>
              <a:t>serial dependence of environmental data </a:t>
            </a:r>
          </a:p>
          <a:p>
            <a:pPr lvl="1" eaLnBrk="1" fontAlgn="auto" hangingPunct="1">
              <a:spcAft>
                <a:spcPts val="0"/>
              </a:spcAft>
              <a:buFont typeface="Arial" pitchFamily="34" charset="0"/>
              <a:buChar char="–"/>
              <a:defRPr/>
            </a:pPr>
            <a:r>
              <a:rPr lang="en-US" sz="7200" dirty="0"/>
              <a:t>model sample tend to be less variable than observed samples</a:t>
            </a:r>
          </a:p>
          <a:p>
            <a:pPr eaLnBrk="1" fontAlgn="auto" hangingPunct="1">
              <a:spcAft>
                <a:spcPts val="0"/>
              </a:spcAft>
              <a:buFont typeface="Arial" pitchFamily="34" charset="0"/>
              <a:buChar char="•"/>
              <a:defRPr/>
            </a:pPr>
            <a:endParaRPr lang="en-US" sz="7200" dirty="0"/>
          </a:p>
          <a:p>
            <a:pPr eaLnBrk="1" fontAlgn="auto" hangingPunct="1">
              <a:spcAft>
                <a:spcPts val="0"/>
              </a:spcAft>
              <a:buFont typeface="Arial" pitchFamily="34" charset="0"/>
              <a:buChar char="•"/>
              <a:defRPr/>
            </a:pPr>
            <a:endParaRPr lang="en-US" sz="7200" dirty="0"/>
          </a:p>
          <a:p>
            <a:pPr eaLnBrk="1" fontAlgn="auto" hangingPunct="1">
              <a:spcAft>
                <a:spcPts val="0"/>
              </a:spcAft>
              <a:buFont typeface="Arial" pitchFamily="34" charset="0"/>
              <a:buChar char="•"/>
              <a:defRPr/>
            </a:pPr>
            <a:endParaRPr lang="en-US" sz="5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29D9190-F2A9-4A4F-96D5-F9C99C106594}"/>
              </a:ext>
            </a:extLst>
          </p:cNvPr>
          <p:cNvSpPr>
            <a:spLocks noGrp="1"/>
          </p:cNvSpPr>
          <p:nvPr>
            <p:ph type="title"/>
          </p:nvPr>
        </p:nvSpPr>
        <p:spPr>
          <a:xfrm>
            <a:off x="457200" y="274638"/>
            <a:ext cx="8229600" cy="639762"/>
          </a:xfrm>
        </p:spPr>
        <p:txBody>
          <a:bodyPr/>
          <a:lstStyle/>
          <a:p>
            <a:pPr eaLnBrk="1" hangingPunct="1"/>
            <a:r>
              <a:rPr lang="en-US" altLang="en-US"/>
              <a:t>Selecting a Sample</a:t>
            </a:r>
          </a:p>
        </p:txBody>
      </p:sp>
      <p:sp>
        <p:nvSpPr>
          <p:cNvPr id="3" name="Content Placeholder 2">
            <a:extLst>
              <a:ext uri="{FF2B5EF4-FFF2-40B4-BE49-F238E27FC236}">
                <a16:creationId xmlns:a16="http://schemas.microsoft.com/office/drawing/2014/main" id="{870EC5B8-F463-46A3-B1D0-730FBE682735}"/>
              </a:ext>
            </a:extLst>
          </p:cNvPr>
          <p:cNvSpPr>
            <a:spLocks noGrp="1"/>
          </p:cNvSpPr>
          <p:nvPr>
            <p:ph idx="1"/>
          </p:nvPr>
        </p:nvSpPr>
        <p:spPr>
          <a:xfrm>
            <a:off x="457200" y="990600"/>
            <a:ext cx="8229600" cy="4525963"/>
          </a:xfrm>
        </p:spPr>
        <p:txBody>
          <a:bodyPr rtlCol="0">
            <a:normAutofit fontScale="25000" lnSpcReduction="20000"/>
          </a:bodyPr>
          <a:lstStyle/>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r>
              <a:rPr lang="en-US" sz="9600" dirty="0"/>
              <a:t>Selecting the sample for analysis is a critical aspect of organizing the data and depends on the question to be addressed by the study</a:t>
            </a:r>
          </a:p>
          <a:p>
            <a:pPr eaLnBrk="1" fontAlgn="auto" hangingPunct="1">
              <a:spcAft>
                <a:spcPts val="0"/>
              </a:spcAft>
              <a:buFont typeface="Arial" pitchFamily="34" charset="0"/>
              <a:buChar char="•"/>
              <a:defRPr/>
            </a:pPr>
            <a:r>
              <a:rPr lang="en-US" sz="9600" dirty="0"/>
              <a:t>rule of thumb: sample should be large enough to capture the phenomenon of interest many times</a:t>
            </a:r>
          </a:p>
          <a:p>
            <a:pPr eaLnBrk="1" fontAlgn="auto" hangingPunct="1">
              <a:spcAft>
                <a:spcPts val="0"/>
              </a:spcAft>
              <a:buFont typeface="Arial" pitchFamily="34" charset="0"/>
              <a:buChar char="•"/>
              <a:defRPr/>
            </a:pPr>
            <a:r>
              <a:rPr lang="en-US" sz="9600" dirty="0"/>
              <a:t>“Degrees of freedom”: number of independent elements in the sample; </a:t>
            </a:r>
          </a:p>
          <a:p>
            <a:pPr lvl="1" eaLnBrk="1" fontAlgn="auto" hangingPunct="1">
              <a:spcAft>
                <a:spcPts val="0"/>
              </a:spcAft>
              <a:buFont typeface="Arial" pitchFamily="34" charset="0"/>
              <a:buChar char="–"/>
              <a:defRPr/>
            </a:pPr>
            <a:r>
              <a:rPr lang="en-US" sz="9600" dirty="0"/>
              <a:t>usually much smaller than the total number of members in the sample in environmental data sets</a:t>
            </a:r>
          </a:p>
          <a:p>
            <a:pPr eaLnBrk="1" fontAlgn="auto" hangingPunct="1">
              <a:spcAft>
                <a:spcPts val="0"/>
              </a:spcAft>
              <a:buFont typeface="Arial" pitchFamily="34" charset="0"/>
              <a:buChar char="•"/>
              <a:defRPr/>
            </a:pPr>
            <a:r>
              <a:rPr lang="en-US" sz="9600" dirty="0"/>
              <a:t>Keeping your powder dry- saving data for an independent sample to evaluate and confirm your results. </a:t>
            </a:r>
          </a:p>
          <a:p>
            <a:pPr eaLnBrk="1" fontAlgn="auto" hangingPunct="1">
              <a:spcAft>
                <a:spcPts val="0"/>
              </a:spcAft>
              <a:buFont typeface="Arial" pitchFamily="34" charset="0"/>
              <a:buChar char="•"/>
              <a:defRPr/>
            </a:pPr>
            <a:r>
              <a:rPr lang="en-US" sz="9600" dirty="0"/>
              <a:t>Tendency to assume sample is drawn randomly from the population, when sample grossly underestimates the variability inherent in the population</a:t>
            </a:r>
          </a:p>
          <a:p>
            <a:pPr marL="0" indent="0" eaLnBrk="1" fontAlgn="auto" hangingPunct="1">
              <a:spcAft>
                <a:spcPts val="0"/>
              </a:spcAft>
              <a:buFont typeface="Arial" charset="0"/>
              <a:buNone/>
              <a:defRPr/>
            </a:pPr>
            <a:endParaRPr lang="en-US" sz="5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a:extLst>
              <a:ext uri="{FF2B5EF4-FFF2-40B4-BE49-F238E27FC236}">
                <a16:creationId xmlns:a16="http://schemas.microsoft.com/office/drawing/2014/main" id="{8BF57B00-36B2-41E5-9EB4-0174932AC99C}"/>
              </a:ext>
            </a:extLst>
          </p:cNvPr>
          <p:cNvPicPr>
            <a:picLocks noChangeAspect="1"/>
          </p:cNvPicPr>
          <p:nvPr/>
        </p:nvPicPr>
        <p:blipFill>
          <a:blip r:embed="rId2">
            <a:extLst>
              <a:ext uri="{28A0092B-C50C-407E-A947-70E740481C1C}">
                <a14:useLocalDpi xmlns:a14="http://schemas.microsoft.com/office/drawing/2010/main" val="0"/>
              </a:ext>
            </a:extLst>
          </a:blip>
          <a:srcRect l="15926" t="15556" r="42223" b="48889"/>
          <a:stretch>
            <a:fillRect/>
          </a:stretch>
        </p:blipFill>
        <p:spPr bwMode="auto">
          <a:xfrm>
            <a:off x="4165600" y="88900"/>
            <a:ext cx="4978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itle 1">
            <a:extLst>
              <a:ext uri="{FF2B5EF4-FFF2-40B4-BE49-F238E27FC236}">
                <a16:creationId xmlns:a16="http://schemas.microsoft.com/office/drawing/2014/main" id="{A7E4C769-A881-4DE7-970E-D565BB776EFC}"/>
              </a:ext>
            </a:extLst>
          </p:cNvPr>
          <p:cNvSpPr>
            <a:spLocks noGrp="1"/>
          </p:cNvSpPr>
          <p:nvPr>
            <p:ph type="title"/>
          </p:nvPr>
        </p:nvSpPr>
        <p:spPr>
          <a:xfrm>
            <a:off x="457200" y="274638"/>
            <a:ext cx="3505200" cy="1143000"/>
          </a:xfrm>
        </p:spPr>
        <p:txBody>
          <a:bodyPr/>
          <a:lstStyle/>
          <a:p>
            <a:r>
              <a:rPr lang="en-US" altLang="en-US">
                <a:hlinkClick r:id="rId3"/>
              </a:rPr>
              <a:t>Selfies</a:t>
            </a:r>
            <a:endParaRPr lang="en-US" altLang="en-US"/>
          </a:p>
        </p:txBody>
      </p:sp>
      <p:sp>
        <p:nvSpPr>
          <p:cNvPr id="46084" name="Content Placeholder 2">
            <a:extLst>
              <a:ext uri="{FF2B5EF4-FFF2-40B4-BE49-F238E27FC236}">
                <a16:creationId xmlns:a16="http://schemas.microsoft.com/office/drawing/2014/main" id="{1BA17DB1-FC2E-478F-9332-C696F1D3CA5C}"/>
              </a:ext>
            </a:extLst>
          </p:cNvPr>
          <p:cNvSpPr>
            <a:spLocks noGrp="1"/>
          </p:cNvSpPr>
          <p:nvPr>
            <p:ph idx="1"/>
          </p:nvPr>
        </p:nvSpPr>
        <p:spPr>
          <a:xfrm>
            <a:off x="457200" y="1600200"/>
            <a:ext cx="3708400" cy="4572000"/>
          </a:xfrm>
        </p:spPr>
        <p:txBody>
          <a:bodyPr/>
          <a:lstStyle/>
          <a:p>
            <a:pPr marL="0" indent="0">
              <a:buFontTx/>
              <a:buNone/>
            </a:pPr>
            <a:r>
              <a:rPr lang="en-US" altLang="en-US"/>
              <a:t>“It’s not surprising that men who post a lot of selfies and spend more time editing them are more narcissistic, but this is the first time it has actually been confirmed in a study,” </a:t>
            </a:r>
          </a:p>
        </p:txBody>
      </p:sp>
      <p:sp>
        <p:nvSpPr>
          <p:cNvPr id="46085" name="TextBox 4">
            <a:extLst>
              <a:ext uri="{FF2B5EF4-FFF2-40B4-BE49-F238E27FC236}">
                <a16:creationId xmlns:a16="http://schemas.microsoft.com/office/drawing/2014/main" id="{B61E3B9B-F42B-4F29-B8C7-62639BC56373}"/>
              </a:ext>
            </a:extLst>
          </p:cNvPr>
          <p:cNvSpPr txBox="1">
            <a:spLocks noChangeArrowheads="1"/>
          </p:cNvSpPr>
          <p:nvPr/>
        </p:nvSpPr>
        <p:spPr bwMode="auto">
          <a:xfrm>
            <a:off x="4381500" y="3322638"/>
            <a:ext cx="45466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The sample included 800 men from age 18 to 40 who completed an online survey asking about their photo posting behavior on social media. The participants also completed standard questionnaires for anti-social behaviors and for self-objectification. (This study doesn’t include women because the dataset, which Fox received from a magazine, did not have comparable data for women.):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a:extLst>
              <a:ext uri="{FF2B5EF4-FFF2-40B4-BE49-F238E27FC236}">
                <a16:creationId xmlns:a16="http://schemas.microsoft.com/office/drawing/2014/main" id="{78597A5B-DFB0-47D4-B97B-3EB876E1D434}"/>
              </a:ext>
            </a:extLst>
          </p:cNvPr>
          <p:cNvSpPr>
            <a:spLocks noGrp="1"/>
          </p:cNvSpPr>
          <p:nvPr>
            <p:ph idx="1"/>
          </p:nvPr>
        </p:nvSpPr>
        <p:spPr>
          <a:xfrm>
            <a:off x="4495800" y="63500"/>
            <a:ext cx="4572000" cy="6062663"/>
          </a:xfrm>
        </p:spPr>
        <p:txBody>
          <a:bodyPr/>
          <a:lstStyle/>
          <a:p>
            <a:r>
              <a:rPr lang="en-US" altLang="en-US" sz="1800"/>
              <a:t>Scientists have found clues to what compels people to constantly update their Facebook status. College students who posted more status updates than they normally did felt less lonely over course of a week, even if no one “liked” or commented on their posts</a:t>
            </a:r>
          </a:p>
          <a:p>
            <a:r>
              <a:rPr lang="en-US" altLang="en-US" sz="1800"/>
              <a:t>researchers at Free University Berlin recruited 100 undergraduates at University of Arizona; paper published last month in </a:t>
            </a:r>
            <a:r>
              <a:rPr lang="en-US" altLang="en-US" sz="1800">
                <a:hlinkClick r:id="rId2"/>
              </a:rPr>
              <a:t>Social Psychological and Personality Science</a:t>
            </a:r>
            <a:r>
              <a:rPr lang="en-US" altLang="en-US" sz="1800"/>
              <a:t>.</a:t>
            </a:r>
          </a:p>
          <a:p>
            <a:r>
              <a:rPr lang="en-US" altLang="en-US" sz="1800"/>
              <a:t>Participants filled out surveys to measure their levels of loneliness, </a:t>
            </a:r>
            <a:r>
              <a:rPr lang="en-US" altLang="en-US" sz="1800">
                <a:hlinkClick r:id="rId3"/>
              </a:rPr>
              <a:t>happiness</a:t>
            </a:r>
            <a:r>
              <a:rPr lang="en-US" altLang="en-US" sz="1800"/>
              <a:t> and depression, and gave researchers access to their Facebook </a:t>
            </a:r>
          </a:p>
          <a:p>
            <a:r>
              <a:rPr lang="en-US" altLang="en-US" sz="1800"/>
              <a:t>students were sent an analysis of their average weekly status updates; some were told to post more updates than usual over next seven days. During that week, all completed a short online questionnaire at the end of each day about their mood and level of social connection.</a:t>
            </a:r>
          </a:p>
          <a:p>
            <a:endParaRPr lang="en-US" altLang="en-US" sz="1800"/>
          </a:p>
        </p:txBody>
      </p:sp>
      <p:pic>
        <p:nvPicPr>
          <p:cNvPr id="47107" name="Picture 2">
            <a:extLst>
              <a:ext uri="{FF2B5EF4-FFF2-40B4-BE49-F238E27FC236}">
                <a16:creationId xmlns:a16="http://schemas.microsoft.com/office/drawing/2014/main" id="{0D28C592-46A7-4BD8-ADBE-ED1919637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700" t="45837" r="42160" b="12923"/>
          <a:stretch>
            <a:fillRect/>
          </a:stretch>
        </p:blipFill>
        <p:spPr bwMode="auto">
          <a:xfrm>
            <a:off x="381000" y="152400"/>
            <a:ext cx="4197350"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Content Placeholder 2">
            <a:extLst>
              <a:ext uri="{FF2B5EF4-FFF2-40B4-BE49-F238E27FC236}">
                <a16:creationId xmlns:a16="http://schemas.microsoft.com/office/drawing/2014/main" id="{1319F814-D275-4D99-B1A9-D9DECA9A28AD}"/>
              </a:ext>
            </a:extLst>
          </p:cNvPr>
          <p:cNvSpPr txBox="1">
            <a:spLocks/>
          </p:cNvSpPr>
          <p:nvPr/>
        </p:nvSpPr>
        <p:spPr bwMode="auto">
          <a:xfrm>
            <a:off x="76200" y="2971800"/>
            <a:ext cx="4419600" cy="606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1800"/>
              <a:t>Compared with other students, those who had been urged to go on a status-writing blitz felt less lonely</a:t>
            </a:r>
          </a:p>
          <a:p>
            <a:r>
              <a:rPr lang="en-US" altLang="en-US" sz="1800"/>
              <a:t>happiness and depression levels unchanged, “suggesting that the effect is specific to experienced loneliness,” Simply thinking about their friends can have a “social snacking” effect.</a:t>
            </a:r>
          </a:p>
          <a:p>
            <a:r>
              <a:rPr lang="en-US" altLang="en-US" sz="1800"/>
              <a:t>“Similar to  snack temporarily reducing hunger until next meal, social snacking may help tolerate lack of ‘real’ social interaction for a certain amount of time”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85036FD-2C25-4C67-B493-F973D6D6F110}"/>
              </a:ext>
            </a:extLst>
          </p:cNvPr>
          <p:cNvSpPr>
            <a:spLocks noGrp="1" noChangeArrowheads="1"/>
          </p:cNvSpPr>
          <p:nvPr>
            <p:ph type="title"/>
          </p:nvPr>
        </p:nvSpPr>
        <p:spPr/>
        <p:txBody>
          <a:bodyPr/>
          <a:lstStyle/>
          <a:p>
            <a:pPr eaLnBrk="1" hangingPunct="1"/>
            <a:r>
              <a:rPr lang="en-US" altLang="en-US"/>
              <a:t>Observations</a:t>
            </a:r>
          </a:p>
        </p:txBody>
      </p:sp>
      <p:sp>
        <p:nvSpPr>
          <p:cNvPr id="49155" name="Rectangle 3">
            <a:extLst>
              <a:ext uri="{FF2B5EF4-FFF2-40B4-BE49-F238E27FC236}">
                <a16:creationId xmlns:a16="http://schemas.microsoft.com/office/drawing/2014/main" id="{D2284220-FBB3-47DB-B00A-1D894A06BD0C}"/>
              </a:ext>
            </a:extLst>
          </p:cNvPr>
          <p:cNvSpPr>
            <a:spLocks noGrp="1" noChangeArrowheads="1"/>
          </p:cNvSpPr>
          <p:nvPr>
            <p:ph type="body" idx="1"/>
          </p:nvPr>
        </p:nvSpPr>
        <p:spPr>
          <a:xfrm>
            <a:off x="457200" y="1600200"/>
            <a:ext cx="8686800" cy="4495800"/>
          </a:xfrm>
        </p:spPr>
        <p:txBody>
          <a:bodyPr/>
          <a:lstStyle/>
          <a:p>
            <a:pPr eaLnBrk="1" hangingPunct="1">
              <a:lnSpc>
                <a:spcPct val="90000"/>
              </a:lnSpc>
            </a:pPr>
            <a:r>
              <a:rPr lang="en-US" altLang="en-US"/>
              <a:t>Observations are not perfect…</a:t>
            </a:r>
          </a:p>
          <a:p>
            <a:pPr lvl="1" eaLnBrk="1" hangingPunct="1">
              <a:lnSpc>
                <a:spcPct val="90000"/>
              </a:lnSpc>
            </a:pPr>
            <a:r>
              <a:rPr lang="en-US" altLang="en-US"/>
              <a:t>Gross errors</a:t>
            </a:r>
          </a:p>
          <a:p>
            <a:pPr lvl="1" eaLnBrk="1" hangingPunct="1">
              <a:lnSpc>
                <a:spcPct val="90000"/>
              </a:lnSpc>
            </a:pPr>
            <a:r>
              <a:rPr lang="en-US" altLang="en-US"/>
              <a:t>Local siting errors</a:t>
            </a:r>
          </a:p>
          <a:p>
            <a:pPr lvl="1" eaLnBrk="1" hangingPunct="1">
              <a:lnSpc>
                <a:spcPct val="90000"/>
              </a:lnSpc>
            </a:pPr>
            <a:r>
              <a:rPr lang="en-US" altLang="en-US"/>
              <a:t>Instrument errors</a:t>
            </a:r>
          </a:p>
          <a:p>
            <a:pPr lvl="1" eaLnBrk="1" hangingPunct="1">
              <a:lnSpc>
                <a:spcPct val="90000"/>
              </a:lnSpc>
            </a:pPr>
            <a:r>
              <a:rPr lang="en-US" altLang="en-US"/>
              <a:t>Representativeness errors</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5">
            <a:extLst>
              <a:ext uri="{FF2B5EF4-FFF2-40B4-BE49-F238E27FC236}">
                <a16:creationId xmlns:a16="http://schemas.microsoft.com/office/drawing/2014/main" id="{CB7913AD-81EE-4453-A5B3-FF39A27235D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400">
              <a:solidFill>
                <a:srgbClr val="000000"/>
              </a:solidFill>
            </a:endParaRPr>
          </a:p>
          <a:p>
            <a:pPr>
              <a:spcBef>
                <a:spcPct val="0"/>
              </a:spcBef>
              <a:buFontTx/>
              <a:buNone/>
            </a:pPr>
            <a:r>
              <a:rPr lang="en-US" altLang="en-US" sz="1400">
                <a:solidFill>
                  <a:srgbClr val="000000"/>
                </a:solidFill>
              </a:rPr>
              <a:t>COMAP – April 16, 2008</a:t>
            </a:r>
          </a:p>
        </p:txBody>
      </p:sp>
      <p:pic>
        <p:nvPicPr>
          <p:cNvPr id="51203" name="Picture 2" descr="Alta_overhead">
            <a:extLst>
              <a:ext uri="{FF2B5EF4-FFF2-40B4-BE49-F238E27FC236}">
                <a16:creationId xmlns:a16="http://schemas.microsoft.com/office/drawing/2014/main" id="{8A68EA29-42C9-400D-909A-FFD9B2BC0A1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1066800" y="1320800"/>
            <a:ext cx="6858000" cy="5461000"/>
          </a:xfrm>
        </p:spPr>
      </p:pic>
      <p:sp>
        <p:nvSpPr>
          <p:cNvPr id="51204" name="Rectangle 3">
            <a:extLst>
              <a:ext uri="{FF2B5EF4-FFF2-40B4-BE49-F238E27FC236}">
                <a16:creationId xmlns:a16="http://schemas.microsoft.com/office/drawing/2014/main" id="{0581EBFB-3E14-4CE4-A3CE-17777408B115}"/>
              </a:ext>
            </a:extLst>
          </p:cNvPr>
          <p:cNvSpPr>
            <a:spLocks noGrp="1" noChangeArrowheads="1"/>
          </p:cNvSpPr>
          <p:nvPr>
            <p:ph type="title"/>
          </p:nvPr>
        </p:nvSpPr>
        <p:spPr>
          <a:xfrm>
            <a:off x="0" y="228600"/>
            <a:ext cx="9144000" cy="1143000"/>
          </a:xfrm>
        </p:spPr>
        <p:txBody>
          <a:bodyPr/>
          <a:lstStyle/>
          <a:p>
            <a:pPr eaLnBrk="1" hangingPunct="1"/>
            <a:r>
              <a:rPr lang="en-US" altLang="en-US" sz="2400"/>
              <a:t>Representative errors to be expected in mountains</a:t>
            </a:r>
            <a:br>
              <a:rPr lang="en-US" altLang="en-US" sz="2400"/>
            </a:br>
            <a:r>
              <a:rPr lang="en-US" altLang="en-US" sz="2400"/>
              <a:t>Alta Ski Area</a:t>
            </a:r>
          </a:p>
        </p:txBody>
      </p:sp>
      <p:sp>
        <p:nvSpPr>
          <p:cNvPr id="51205" name="Rectangle 4">
            <a:extLst>
              <a:ext uri="{FF2B5EF4-FFF2-40B4-BE49-F238E27FC236}">
                <a16:creationId xmlns:a16="http://schemas.microsoft.com/office/drawing/2014/main" id="{988A9F41-4C83-467D-93CD-0D57286B2D32}"/>
              </a:ext>
            </a:extLst>
          </p:cNvPr>
          <p:cNvSpPr>
            <a:spLocks noChangeArrowheads="1"/>
          </p:cNvSpPr>
          <p:nvPr/>
        </p:nvSpPr>
        <p:spPr bwMode="auto">
          <a:xfrm>
            <a:off x="2209800" y="1752600"/>
            <a:ext cx="4724400" cy="4570413"/>
          </a:xfrm>
          <a:prstGeom prst="rect">
            <a:avLst/>
          </a:prstGeom>
          <a:solidFill>
            <a:srgbClr val="FFFF00">
              <a:alpha val="0"/>
            </a:srgbClr>
          </a:solidFill>
          <a:ln w="38100">
            <a:solidFill>
              <a:srgbClr val="FFFF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1206" name="Text Box 5">
            <a:extLst>
              <a:ext uri="{FF2B5EF4-FFF2-40B4-BE49-F238E27FC236}">
                <a16:creationId xmlns:a16="http://schemas.microsoft.com/office/drawing/2014/main" id="{1B53D935-E28D-4BD8-A671-D6D795EECAB7}"/>
              </a:ext>
            </a:extLst>
          </p:cNvPr>
          <p:cNvSpPr txBox="1">
            <a:spLocks noChangeArrowheads="1"/>
          </p:cNvSpPr>
          <p:nvPr/>
        </p:nvSpPr>
        <p:spPr bwMode="auto">
          <a:xfrm rot="5400000">
            <a:off x="1404937" y="3738563"/>
            <a:ext cx="105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solidFill>
                  <a:srgbClr val="FFFF00"/>
                </a:solidFill>
              </a:rPr>
              <a:t>~5 km</a:t>
            </a:r>
          </a:p>
        </p:txBody>
      </p:sp>
      <p:sp>
        <p:nvSpPr>
          <p:cNvPr id="51207" name="Text Box 6">
            <a:extLst>
              <a:ext uri="{FF2B5EF4-FFF2-40B4-BE49-F238E27FC236}">
                <a16:creationId xmlns:a16="http://schemas.microsoft.com/office/drawing/2014/main" id="{19447BFD-C7DA-4308-AEB8-4903B8A03B6D}"/>
              </a:ext>
            </a:extLst>
          </p:cNvPr>
          <p:cNvSpPr txBox="1">
            <a:spLocks noChangeArrowheads="1"/>
          </p:cNvSpPr>
          <p:nvPr/>
        </p:nvSpPr>
        <p:spPr bwMode="auto">
          <a:xfrm>
            <a:off x="4124325" y="6324600"/>
            <a:ext cx="105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solidFill>
                  <a:srgbClr val="FFFF00"/>
                </a:solidFill>
              </a:rPr>
              <a:t>~5 km</a:t>
            </a:r>
          </a:p>
        </p:txBody>
      </p:sp>
      <p:sp>
        <p:nvSpPr>
          <p:cNvPr id="51208" name="Rectangle 7">
            <a:extLst>
              <a:ext uri="{FF2B5EF4-FFF2-40B4-BE49-F238E27FC236}">
                <a16:creationId xmlns:a16="http://schemas.microsoft.com/office/drawing/2014/main" id="{27A3C583-4E1A-4D07-A2AF-DAB31F3E4BC8}"/>
              </a:ext>
            </a:extLst>
          </p:cNvPr>
          <p:cNvSpPr>
            <a:spLocks noChangeArrowheads="1"/>
          </p:cNvSpPr>
          <p:nvPr/>
        </p:nvSpPr>
        <p:spPr bwMode="auto">
          <a:xfrm>
            <a:off x="3352800" y="3276600"/>
            <a:ext cx="2286000" cy="2286000"/>
          </a:xfrm>
          <a:prstGeom prst="rect">
            <a:avLst/>
          </a:prstGeom>
          <a:solidFill>
            <a:srgbClr val="FF0000">
              <a:alpha val="0"/>
            </a:srgbClr>
          </a:solidFill>
          <a:ln w="50800">
            <a:solidFill>
              <a:srgbClr val="FF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1209" name="Text Box 8">
            <a:extLst>
              <a:ext uri="{FF2B5EF4-FFF2-40B4-BE49-F238E27FC236}">
                <a16:creationId xmlns:a16="http://schemas.microsoft.com/office/drawing/2014/main" id="{C830D690-104A-46ED-AFEF-A9434E40B311}"/>
              </a:ext>
            </a:extLst>
          </p:cNvPr>
          <p:cNvSpPr txBox="1">
            <a:spLocks noChangeArrowheads="1"/>
          </p:cNvSpPr>
          <p:nvPr/>
        </p:nvSpPr>
        <p:spPr bwMode="auto">
          <a:xfrm rot="5400000">
            <a:off x="2468562" y="4237038"/>
            <a:ext cx="131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solidFill>
                  <a:srgbClr val="FF0000"/>
                </a:solidFill>
              </a:rPr>
              <a:t>~2.5 km</a:t>
            </a:r>
          </a:p>
        </p:txBody>
      </p:sp>
      <p:sp>
        <p:nvSpPr>
          <p:cNvPr id="51210" name="Text Box 9">
            <a:extLst>
              <a:ext uri="{FF2B5EF4-FFF2-40B4-BE49-F238E27FC236}">
                <a16:creationId xmlns:a16="http://schemas.microsoft.com/office/drawing/2014/main" id="{7FE9F81D-4231-4977-9E5D-E766FC023D35}"/>
              </a:ext>
            </a:extLst>
          </p:cNvPr>
          <p:cNvSpPr txBox="1">
            <a:spLocks noChangeArrowheads="1"/>
          </p:cNvSpPr>
          <p:nvPr/>
        </p:nvSpPr>
        <p:spPr bwMode="auto">
          <a:xfrm>
            <a:off x="3856038" y="5534025"/>
            <a:ext cx="131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a:solidFill>
                  <a:srgbClr val="FF0000"/>
                </a:solidFill>
              </a:rPr>
              <a:t>~2.5 km</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3013F48C-3845-4E13-9D65-0755800954C2}"/>
              </a:ext>
            </a:extLst>
          </p:cNvPr>
          <p:cNvSpPr>
            <a:spLocks noGrp="1"/>
          </p:cNvSpPr>
          <p:nvPr>
            <p:ph type="title"/>
          </p:nvPr>
        </p:nvSpPr>
        <p:spPr/>
        <p:txBody>
          <a:bodyPr/>
          <a:lstStyle/>
          <a:p>
            <a:pPr eaLnBrk="1" hangingPunct="1"/>
            <a:r>
              <a:rPr lang="en-US" altLang="en-US"/>
              <a:t>Common Goal is to Synthesize and Reduce Dimensionality</a:t>
            </a:r>
          </a:p>
        </p:txBody>
      </p:sp>
      <p:sp>
        <p:nvSpPr>
          <p:cNvPr id="3" name="Content Placeholder 2">
            <a:extLst>
              <a:ext uri="{FF2B5EF4-FFF2-40B4-BE49-F238E27FC236}">
                <a16:creationId xmlns:a16="http://schemas.microsoft.com/office/drawing/2014/main" id="{791C5351-6F9E-4369-96CF-87E47DC32BE2}"/>
              </a:ext>
            </a:extLst>
          </p:cNvPr>
          <p:cNvSpPr>
            <a:spLocks noGrp="1"/>
          </p:cNvSpPr>
          <p:nvPr>
            <p:ph idx="1"/>
          </p:nvPr>
        </p:nvSpPr>
        <p:spPr/>
        <p:txBody>
          <a:bodyPr/>
          <a:lstStyle/>
          <a:p>
            <a:pPr eaLnBrk="1" hangingPunct="1">
              <a:defRPr/>
            </a:pPr>
            <a:r>
              <a:rPr lang="en-US" sz="2400" dirty="0"/>
              <a:t>Statistical analysis of environmental data typically involves reducing the dimensionality of the data to a manageable size. </a:t>
            </a:r>
          </a:p>
          <a:p>
            <a:pPr eaLnBrk="1" hangingPunct="1">
              <a:defRPr/>
            </a:pPr>
            <a:r>
              <a:rPr lang="en-US" sz="2400" dirty="0"/>
              <a:t>Which variable(s) do we need to consider? </a:t>
            </a:r>
          </a:p>
          <a:p>
            <a:pPr eaLnBrk="1" hangingPunct="1">
              <a:defRPr/>
            </a:pPr>
            <a:r>
              <a:rPr lang="en-US" sz="2400" dirty="0"/>
              <a:t>Can we consider one variable (univariate analysis) or must we consider multiple variables (multivariate analysis)?</a:t>
            </a:r>
          </a:p>
          <a:p>
            <a:pPr eaLnBrk="1" hangingPunct="1">
              <a:defRPr/>
            </a:pPr>
            <a:r>
              <a:rPr lang="en-US" sz="2400" dirty="0"/>
              <a:t>What time scales are we interested in? Hours, days, months, years? And, what region (local, regional, globally) or level in the vertical (surface, subsurface, upper air)?</a:t>
            </a:r>
          </a:p>
          <a:p>
            <a:pPr eaLnBrk="1" hangingPunct="1">
              <a:defRPr/>
            </a:pPr>
            <a:r>
              <a:rPr lang="en-US" sz="2400" dirty="0"/>
              <a:t> Are the data available on a spatial grid or at specific points?</a:t>
            </a:r>
          </a:p>
          <a:p>
            <a:pPr eaLnBrk="1" hangingPunct="1">
              <a:defRPr/>
            </a:pPr>
            <a:endParaRPr lang="en-US" sz="2400" dirty="0"/>
          </a:p>
          <a:p>
            <a:pPr marL="0" indent="0" eaLnBrk="1" hangingPunct="1">
              <a:buFontTx/>
              <a:buNone/>
              <a:defRP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55B2B17-799B-47B6-AE52-1DADFAF9FAAA}"/>
              </a:ext>
            </a:extLst>
          </p:cNvPr>
          <p:cNvSpPr>
            <a:spLocks noGrp="1" noChangeArrowheads="1"/>
          </p:cNvSpPr>
          <p:nvPr>
            <p:ph type="title"/>
          </p:nvPr>
        </p:nvSpPr>
        <p:spPr/>
        <p:txBody>
          <a:bodyPr/>
          <a:lstStyle/>
          <a:p>
            <a:pPr eaLnBrk="1" hangingPunct="1"/>
            <a:r>
              <a:rPr lang="en-US" altLang="en-US" sz="2400"/>
              <a:t>Large Dimensionality of Geophysical Data Sets</a:t>
            </a:r>
          </a:p>
        </p:txBody>
      </p:sp>
      <p:grpSp>
        <p:nvGrpSpPr>
          <p:cNvPr id="48262" name="Group 134">
            <a:extLst>
              <a:ext uri="{FF2B5EF4-FFF2-40B4-BE49-F238E27FC236}">
                <a16:creationId xmlns:a16="http://schemas.microsoft.com/office/drawing/2014/main" id="{4850A728-D721-40C8-B56A-3C6179D7FA4F}"/>
              </a:ext>
            </a:extLst>
          </p:cNvPr>
          <p:cNvGrpSpPr>
            <a:grpSpLocks/>
          </p:cNvGrpSpPr>
          <p:nvPr/>
        </p:nvGrpSpPr>
        <p:grpSpPr bwMode="auto">
          <a:xfrm>
            <a:off x="3962400" y="1219200"/>
            <a:ext cx="5410200" cy="1828800"/>
            <a:chOff x="2496" y="768"/>
            <a:chExt cx="3408" cy="1152"/>
          </a:xfrm>
        </p:grpSpPr>
        <p:grpSp>
          <p:nvGrpSpPr>
            <p:cNvPr id="54347" name="Group 39">
              <a:extLst>
                <a:ext uri="{FF2B5EF4-FFF2-40B4-BE49-F238E27FC236}">
                  <a16:creationId xmlns:a16="http://schemas.microsoft.com/office/drawing/2014/main" id="{69B5CABC-D1D0-4D24-A80E-DBABAC9120EC}"/>
                </a:ext>
              </a:extLst>
            </p:cNvPr>
            <p:cNvGrpSpPr>
              <a:grpSpLocks/>
            </p:cNvGrpSpPr>
            <p:nvPr/>
          </p:nvGrpSpPr>
          <p:grpSpPr bwMode="auto">
            <a:xfrm>
              <a:off x="3744" y="768"/>
              <a:ext cx="1152" cy="903"/>
              <a:chOff x="3744" y="960"/>
              <a:chExt cx="1152" cy="903"/>
            </a:xfrm>
          </p:grpSpPr>
          <p:sp>
            <p:nvSpPr>
              <p:cNvPr id="54349" name="Text Box 12">
                <a:extLst>
                  <a:ext uri="{FF2B5EF4-FFF2-40B4-BE49-F238E27FC236}">
                    <a16:creationId xmlns:a16="http://schemas.microsoft.com/office/drawing/2014/main" id="{5E7DC3C0-DB83-4CE9-9AA5-C136C47928C7}"/>
                  </a:ext>
                </a:extLst>
              </p:cNvPr>
              <p:cNvSpPr txBox="1">
                <a:spLocks noChangeArrowheads="1"/>
              </p:cNvSpPr>
              <p:nvPr/>
            </p:nvSpPr>
            <p:spPr bwMode="auto">
              <a:xfrm>
                <a:off x="3840" y="1632"/>
                <a:ext cx="1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a:t>
                </a:r>
              </a:p>
            </p:txBody>
          </p:sp>
          <p:grpSp>
            <p:nvGrpSpPr>
              <p:cNvPr id="54350" name="Group 13">
                <a:extLst>
                  <a:ext uri="{FF2B5EF4-FFF2-40B4-BE49-F238E27FC236}">
                    <a16:creationId xmlns:a16="http://schemas.microsoft.com/office/drawing/2014/main" id="{FE551A8A-AA09-45FF-834E-396C1FD5B596}"/>
                  </a:ext>
                </a:extLst>
              </p:cNvPr>
              <p:cNvGrpSpPr>
                <a:grpSpLocks/>
              </p:cNvGrpSpPr>
              <p:nvPr/>
            </p:nvGrpSpPr>
            <p:grpSpPr bwMode="auto">
              <a:xfrm>
                <a:off x="3744" y="960"/>
                <a:ext cx="432" cy="672"/>
                <a:chOff x="1920" y="2736"/>
                <a:chExt cx="432" cy="672"/>
              </a:xfrm>
            </p:grpSpPr>
            <p:sp>
              <p:nvSpPr>
                <p:cNvPr id="54360" name="AutoShape 14">
                  <a:extLst>
                    <a:ext uri="{FF2B5EF4-FFF2-40B4-BE49-F238E27FC236}">
                      <a16:creationId xmlns:a16="http://schemas.microsoft.com/office/drawing/2014/main" id="{5E3B5876-45AC-45E1-A9D4-F9C1ED734EF5}"/>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61" name="Line 15">
                  <a:extLst>
                    <a:ext uri="{FF2B5EF4-FFF2-40B4-BE49-F238E27FC236}">
                      <a16:creationId xmlns:a16="http://schemas.microsoft.com/office/drawing/2014/main" id="{E838B5BE-DAF6-4398-A974-87A63EEA18EC}"/>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2" name="Line 16">
                  <a:extLst>
                    <a:ext uri="{FF2B5EF4-FFF2-40B4-BE49-F238E27FC236}">
                      <a16:creationId xmlns:a16="http://schemas.microsoft.com/office/drawing/2014/main" id="{E2C92B2B-29B6-473F-9DCE-F79517EC9183}"/>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3" name="Line 17">
                  <a:extLst>
                    <a:ext uri="{FF2B5EF4-FFF2-40B4-BE49-F238E27FC236}">
                      <a16:creationId xmlns:a16="http://schemas.microsoft.com/office/drawing/2014/main" id="{A3C8C731-9991-4684-8C1A-962349461BB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4" name="Line 18">
                  <a:extLst>
                    <a:ext uri="{FF2B5EF4-FFF2-40B4-BE49-F238E27FC236}">
                      <a16:creationId xmlns:a16="http://schemas.microsoft.com/office/drawing/2014/main" id="{0C96B094-C886-4580-BD90-4654E22DB533}"/>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5" name="Line 19">
                  <a:extLst>
                    <a:ext uri="{FF2B5EF4-FFF2-40B4-BE49-F238E27FC236}">
                      <a16:creationId xmlns:a16="http://schemas.microsoft.com/office/drawing/2014/main" id="{843A9A2D-464D-4234-BE07-8AAF19986BC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66" name="Line 20">
                  <a:extLst>
                    <a:ext uri="{FF2B5EF4-FFF2-40B4-BE49-F238E27FC236}">
                      <a16:creationId xmlns:a16="http://schemas.microsoft.com/office/drawing/2014/main" id="{99BC1758-DB68-41CF-974C-2CA0932B30F3}"/>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51" name="Text Box 21">
                <a:extLst>
                  <a:ext uri="{FF2B5EF4-FFF2-40B4-BE49-F238E27FC236}">
                    <a16:creationId xmlns:a16="http://schemas.microsoft.com/office/drawing/2014/main" id="{4E73A81F-E4E9-4BCC-93DE-A77C8C766FB9}"/>
                  </a:ext>
                </a:extLst>
              </p:cNvPr>
              <p:cNvSpPr txBox="1">
                <a:spLocks noChangeArrowheads="1"/>
              </p:cNvSpPr>
              <p:nvPr/>
            </p:nvSpPr>
            <p:spPr bwMode="auto">
              <a:xfrm>
                <a:off x="4464" y="1632"/>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t+1</a:t>
                </a:r>
              </a:p>
            </p:txBody>
          </p:sp>
          <p:grpSp>
            <p:nvGrpSpPr>
              <p:cNvPr id="54352" name="Group 22">
                <a:extLst>
                  <a:ext uri="{FF2B5EF4-FFF2-40B4-BE49-F238E27FC236}">
                    <a16:creationId xmlns:a16="http://schemas.microsoft.com/office/drawing/2014/main" id="{1516B63F-7201-4399-889B-A6CF9F7649AE}"/>
                  </a:ext>
                </a:extLst>
              </p:cNvPr>
              <p:cNvGrpSpPr>
                <a:grpSpLocks/>
              </p:cNvGrpSpPr>
              <p:nvPr/>
            </p:nvGrpSpPr>
            <p:grpSpPr bwMode="auto">
              <a:xfrm>
                <a:off x="4464" y="960"/>
                <a:ext cx="432" cy="672"/>
                <a:chOff x="1920" y="2736"/>
                <a:chExt cx="432" cy="672"/>
              </a:xfrm>
            </p:grpSpPr>
            <p:sp>
              <p:nvSpPr>
                <p:cNvPr id="54353" name="AutoShape 23">
                  <a:extLst>
                    <a:ext uri="{FF2B5EF4-FFF2-40B4-BE49-F238E27FC236}">
                      <a16:creationId xmlns:a16="http://schemas.microsoft.com/office/drawing/2014/main" id="{FF648A10-FE1B-49E1-94EB-A351ECD87735}"/>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54" name="Line 24">
                  <a:extLst>
                    <a:ext uri="{FF2B5EF4-FFF2-40B4-BE49-F238E27FC236}">
                      <a16:creationId xmlns:a16="http://schemas.microsoft.com/office/drawing/2014/main" id="{E4E4829A-AD5D-416E-8801-68CD52BD06EF}"/>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5" name="Line 25">
                  <a:extLst>
                    <a:ext uri="{FF2B5EF4-FFF2-40B4-BE49-F238E27FC236}">
                      <a16:creationId xmlns:a16="http://schemas.microsoft.com/office/drawing/2014/main" id="{29E529AE-C86D-4789-8842-C30B8528DF5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6" name="Line 26">
                  <a:extLst>
                    <a:ext uri="{FF2B5EF4-FFF2-40B4-BE49-F238E27FC236}">
                      <a16:creationId xmlns:a16="http://schemas.microsoft.com/office/drawing/2014/main" id="{E31AF2A7-A2B6-4546-AEEF-21520EB8F157}"/>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7" name="Line 27">
                  <a:extLst>
                    <a:ext uri="{FF2B5EF4-FFF2-40B4-BE49-F238E27FC236}">
                      <a16:creationId xmlns:a16="http://schemas.microsoft.com/office/drawing/2014/main" id="{77E93E65-24C8-4F2D-B3F5-ACB70BD18782}"/>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8" name="Line 28">
                  <a:extLst>
                    <a:ext uri="{FF2B5EF4-FFF2-40B4-BE49-F238E27FC236}">
                      <a16:creationId xmlns:a16="http://schemas.microsoft.com/office/drawing/2014/main" id="{38D6F1B7-18D3-42F5-84BA-62D074A033A4}"/>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59" name="Line 29">
                  <a:extLst>
                    <a:ext uri="{FF2B5EF4-FFF2-40B4-BE49-F238E27FC236}">
                      <a16:creationId xmlns:a16="http://schemas.microsoft.com/office/drawing/2014/main" id="{95E86543-D593-4C71-9AF1-913DE863F7B9}"/>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54348" name="Rectangle 128">
              <a:extLst>
                <a:ext uri="{FF2B5EF4-FFF2-40B4-BE49-F238E27FC236}">
                  <a16:creationId xmlns:a16="http://schemas.microsoft.com/office/drawing/2014/main" id="{30789BAD-5A66-4E22-A56D-9029BA12E45B}"/>
                </a:ext>
              </a:extLst>
            </p:cNvPr>
            <p:cNvSpPr>
              <a:spLocks noChangeArrowheads="1"/>
            </p:cNvSpPr>
            <p:nvPr/>
          </p:nvSpPr>
          <p:spPr bwMode="auto">
            <a:xfrm>
              <a:off x="2496" y="1632"/>
              <a:ext cx="3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Time: time (t) and forecast time (t</a:t>
              </a:r>
              <a:r>
                <a:rPr lang="en-US" altLang="en-US" baseline="-25000">
                  <a:solidFill>
                    <a:srgbClr val="000000"/>
                  </a:solidFill>
                </a:rPr>
                <a:t>f</a:t>
              </a:r>
              <a:r>
                <a:rPr lang="en-US" altLang="en-US">
                  <a:solidFill>
                    <a:srgbClr val="000000"/>
                  </a:solidFill>
                </a:rPr>
                <a:t>)</a:t>
              </a:r>
            </a:p>
          </p:txBody>
        </p:sp>
      </p:grpSp>
      <p:grpSp>
        <p:nvGrpSpPr>
          <p:cNvPr id="48263" name="Group 135">
            <a:extLst>
              <a:ext uri="{FF2B5EF4-FFF2-40B4-BE49-F238E27FC236}">
                <a16:creationId xmlns:a16="http://schemas.microsoft.com/office/drawing/2014/main" id="{01A03DCD-BD0A-4CE1-8EF1-1AC1E422586A}"/>
              </a:ext>
            </a:extLst>
          </p:cNvPr>
          <p:cNvGrpSpPr>
            <a:grpSpLocks/>
          </p:cNvGrpSpPr>
          <p:nvPr/>
        </p:nvGrpSpPr>
        <p:grpSpPr bwMode="auto">
          <a:xfrm>
            <a:off x="381000" y="3048000"/>
            <a:ext cx="5791200" cy="3581400"/>
            <a:chOff x="144" y="2064"/>
            <a:chExt cx="3648" cy="2256"/>
          </a:xfrm>
        </p:grpSpPr>
        <p:grpSp>
          <p:nvGrpSpPr>
            <p:cNvPr id="54295" name="Group 49">
              <a:extLst>
                <a:ext uri="{FF2B5EF4-FFF2-40B4-BE49-F238E27FC236}">
                  <a16:creationId xmlns:a16="http://schemas.microsoft.com/office/drawing/2014/main" id="{C2B717EC-308C-4591-B929-9F5167ABC176}"/>
                </a:ext>
              </a:extLst>
            </p:cNvPr>
            <p:cNvGrpSpPr>
              <a:grpSpLocks/>
            </p:cNvGrpSpPr>
            <p:nvPr/>
          </p:nvGrpSpPr>
          <p:grpSpPr bwMode="auto">
            <a:xfrm>
              <a:off x="2400" y="2784"/>
              <a:ext cx="1152" cy="903"/>
              <a:chOff x="3744" y="960"/>
              <a:chExt cx="1152" cy="903"/>
            </a:xfrm>
          </p:grpSpPr>
          <p:sp>
            <p:nvSpPr>
              <p:cNvPr id="54329" name="Text Box 50">
                <a:extLst>
                  <a:ext uri="{FF2B5EF4-FFF2-40B4-BE49-F238E27FC236}">
                    <a16:creationId xmlns:a16="http://schemas.microsoft.com/office/drawing/2014/main" id="{20D23E30-6DC3-4B7B-A276-E99542015B77}"/>
                  </a:ext>
                </a:extLst>
              </p:cNvPr>
              <p:cNvSpPr txBox="1">
                <a:spLocks noChangeArrowheads="1"/>
              </p:cNvSpPr>
              <p:nvPr/>
            </p:nvSpPr>
            <p:spPr bwMode="auto">
              <a:xfrm>
                <a:off x="3840" y="1632"/>
                <a:ext cx="1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a:t>
                </a:r>
              </a:p>
            </p:txBody>
          </p:sp>
          <p:grpSp>
            <p:nvGrpSpPr>
              <p:cNvPr id="54330" name="Group 51">
                <a:extLst>
                  <a:ext uri="{FF2B5EF4-FFF2-40B4-BE49-F238E27FC236}">
                    <a16:creationId xmlns:a16="http://schemas.microsoft.com/office/drawing/2014/main" id="{FEFF3A0D-1ACB-4C1F-B916-0239E0482BE8}"/>
                  </a:ext>
                </a:extLst>
              </p:cNvPr>
              <p:cNvGrpSpPr>
                <a:grpSpLocks/>
              </p:cNvGrpSpPr>
              <p:nvPr/>
            </p:nvGrpSpPr>
            <p:grpSpPr bwMode="auto">
              <a:xfrm>
                <a:off x="3744" y="960"/>
                <a:ext cx="432" cy="672"/>
                <a:chOff x="1920" y="2736"/>
                <a:chExt cx="432" cy="672"/>
              </a:xfrm>
            </p:grpSpPr>
            <p:sp>
              <p:nvSpPr>
                <p:cNvPr id="54340" name="AutoShape 52">
                  <a:extLst>
                    <a:ext uri="{FF2B5EF4-FFF2-40B4-BE49-F238E27FC236}">
                      <a16:creationId xmlns:a16="http://schemas.microsoft.com/office/drawing/2014/main" id="{C8C5AF5B-FC87-4513-BC57-148A1CDD5559}"/>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41" name="Line 53">
                  <a:extLst>
                    <a:ext uri="{FF2B5EF4-FFF2-40B4-BE49-F238E27FC236}">
                      <a16:creationId xmlns:a16="http://schemas.microsoft.com/office/drawing/2014/main" id="{7F1EAC72-EAC7-4CF8-8D54-8352FF844976}"/>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2" name="Line 54">
                  <a:extLst>
                    <a:ext uri="{FF2B5EF4-FFF2-40B4-BE49-F238E27FC236}">
                      <a16:creationId xmlns:a16="http://schemas.microsoft.com/office/drawing/2014/main" id="{1BE933E5-778C-4361-8F36-0079D8C3D58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3" name="Line 55">
                  <a:extLst>
                    <a:ext uri="{FF2B5EF4-FFF2-40B4-BE49-F238E27FC236}">
                      <a16:creationId xmlns:a16="http://schemas.microsoft.com/office/drawing/2014/main" id="{7EF23306-412D-4516-8810-27369803D47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4" name="Line 56">
                  <a:extLst>
                    <a:ext uri="{FF2B5EF4-FFF2-40B4-BE49-F238E27FC236}">
                      <a16:creationId xmlns:a16="http://schemas.microsoft.com/office/drawing/2014/main" id="{46CC7124-B7DA-47D8-B87F-A4469E65BC3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5" name="Line 57">
                  <a:extLst>
                    <a:ext uri="{FF2B5EF4-FFF2-40B4-BE49-F238E27FC236}">
                      <a16:creationId xmlns:a16="http://schemas.microsoft.com/office/drawing/2014/main" id="{922C48E5-913C-4C5D-A2AD-EF4ACFCE7419}"/>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46" name="Line 58">
                  <a:extLst>
                    <a:ext uri="{FF2B5EF4-FFF2-40B4-BE49-F238E27FC236}">
                      <a16:creationId xmlns:a16="http://schemas.microsoft.com/office/drawing/2014/main" id="{C19EA664-D588-49E5-865D-A46C7ED78B31}"/>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31" name="Text Box 59">
                <a:extLst>
                  <a:ext uri="{FF2B5EF4-FFF2-40B4-BE49-F238E27FC236}">
                    <a16:creationId xmlns:a16="http://schemas.microsoft.com/office/drawing/2014/main" id="{C9296552-B995-43B8-BA4F-A8E012BB72C9}"/>
                  </a:ext>
                </a:extLst>
              </p:cNvPr>
              <p:cNvSpPr txBox="1">
                <a:spLocks noChangeArrowheads="1"/>
              </p:cNvSpPr>
              <p:nvPr/>
            </p:nvSpPr>
            <p:spPr bwMode="auto">
              <a:xfrm>
                <a:off x="4464" y="1632"/>
                <a:ext cx="3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000000"/>
                    </a:solidFill>
                  </a:rPr>
                  <a:t>t+1</a:t>
                </a:r>
              </a:p>
            </p:txBody>
          </p:sp>
          <p:grpSp>
            <p:nvGrpSpPr>
              <p:cNvPr id="54332" name="Group 60">
                <a:extLst>
                  <a:ext uri="{FF2B5EF4-FFF2-40B4-BE49-F238E27FC236}">
                    <a16:creationId xmlns:a16="http://schemas.microsoft.com/office/drawing/2014/main" id="{811A2049-375B-46F6-9CC6-F75CFA73FD9D}"/>
                  </a:ext>
                </a:extLst>
              </p:cNvPr>
              <p:cNvGrpSpPr>
                <a:grpSpLocks/>
              </p:cNvGrpSpPr>
              <p:nvPr/>
            </p:nvGrpSpPr>
            <p:grpSpPr bwMode="auto">
              <a:xfrm>
                <a:off x="4464" y="960"/>
                <a:ext cx="432" cy="672"/>
                <a:chOff x="1920" y="2736"/>
                <a:chExt cx="432" cy="672"/>
              </a:xfrm>
            </p:grpSpPr>
            <p:sp>
              <p:nvSpPr>
                <p:cNvPr id="54333" name="AutoShape 61">
                  <a:extLst>
                    <a:ext uri="{FF2B5EF4-FFF2-40B4-BE49-F238E27FC236}">
                      <a16:creationId xmlns:a16="http://schemas.microsoft.com/office/drawing/2014/main" id="{46B89F32-80C5-4091-A44D-BD80CBA7B132}"/>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34" name="Line 62">
                  <a:extLst>
                    <a:ext uri="{FF2B5EF4-FFF2-40B4-BE49-F238E27FC236}">
                      <a16:creationId xmlns:a16="http://schemas.microsoft.com/office/drawing/2014/main" id="{F767AED4-E43D-4C9F-9244-C1F3F623DFCA}"/>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5" name="Line 63">
                  <a:extLst>
                    <a:ext uri="{FF2B5EF4-FFF2-40B4-BE49-F238E27FC236}">
                      <a16:creationId xmlns:a16="http://schemas.microsoft.com/office/drawing/2014/main" id="{E33743B3-4169-47B7-9FBA-77016CA4CD43}"/>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6" name="Line 64">
                  <a:extLst>
                    <a:ext uri="{FF2B5EF4-FFF2-40B4-BE49-F238E27FC236}">
                      <a16:creationId xmlns:a16="http://schemas.microsoft.com/office/drawing/2014/main" id="{533A48D6-5ACE-4CAB-989B-A5D409BA6FB6}"/>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7" name="Line 65">
                  <a:extLst>
                    <a:ext uri="{FF2B5EF4-FFF2-40B4-BE49-F238E27FC236}">
                      <a16:creationId xmlns:a16="http://schemas.microsoft.com/office/drawing/2014/main" id="{27EB8143-0D6C-4121-BE19-C6CF4990F111}"/>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8" name="Line 66">
                  <a:extLst>
                    <a:ext uri="{FF2B5EF4-FFF2-40B4-BE49-F238E27FC236}">
                      <a16:creationId xmlns:a16="http://schemas.microsoft.com/office/drawing/2014/main" id="{759BC504-3E1C-49EF-B1AC-3902EFB79AE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39" name="Line 67">
                  <a:extLst>
                    <a:ext uri="{FF2B5EF4-FFF2-40B4-BE49-F238E27FC236}">
                      <a16:creationId xmlns:a16="http://schemas.microsoft.com/office/drawing/2014/main" id="{7196E139-F50F-45A6-9863-5E0A0974C157}"/>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54296" name="Group 87">
              <a:extLst>
                <a:ext uri="{FF2B5EF4-FFF2-40B4-BE49-F238E27FC236}">
                  <a16:creationId xmlns:a16="http://schemas.microsoft.com/office/drawing/2014/main" id="{D8A252DC-B90D-41B9-9A95-894D6E8E29BB}"/>
                </a:ext>
              </a:extLst>
            </p:cNvPr>
            <p:cNvGrpSpPr>
              <a:grpSpLocks/>
            </p:cNvGrpSpPr>
            <p:nvPr/>
          </p:nvGrpSpPr>
          <p:grpSpPr bwMode="auto">
            <a:xfrm>
              <a:off x="2664" y="2064"/>
              <a:ext cx="432" cy="672"/>
              <a:chOff x="1920" y="2736"/>
              <a:chExt cx="432" cy="672"/>
            </a:xfrm>
          </p:grpSpPr>
          <p:sp>
            <p:nvSpPr>
              <p:cNvPr id="54322" name="AutoShape 88">
                <a:extLst>
                  <a:ext uri="{FF2B5EF4-FFF2-40B4-BE49-F238E27FC236}">
                    <a16:creationId xmlns:a16="http://schemas.microsoft.com/office/drawing/2014/main" id="{EC5A58F6-C8E2-4C9A-BB5C-2BB2E3F2EFEB}"/>
                  </a:ext>
                </a:extLst>
              </p:cNvPr>
              <p:cNvSpPr>
                <a:spLocks noChangeArrowheads="1"/>
              </p:cNvSpPr>
              <p:nvPr/>
            </p:nvSpPr>
            <p:spPr bwMode="auto">
              <a:xfrm>
                <a:off x="1920" y="2736"/>
                <a:ext cx="432" cy="672"/>
              </a:xfrm>
              <a:prstGeom prst="cube">
                <a:avLst>
                  <a:gd name="adj" fmla="val 25000"/>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23" name="Line 89">
                <a:extLst>
                  <a:ext uri="{FF2B5EF4-FFF2-40B4-BE49-F238E27FC236}">
                    <a16:creationId xmlns:a16="http://schemas.microsoft.com/office/drawing/2014/main" id="{2CDAD1D4-F0E5-434D-BFF2-5C06CC8FB23C}"/>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4" name="Line 90">
                <a:extLst>
                  <a:ext uri="{FF2B5EF4-FFF2-40B4-BE49-F238E27FC236}">
                    <a16:creationId xmlns:a16="http://schemas.microsoft.com/office/drawing/2014/main" id="{1672BCA1-51A8-447D-A402-A7ED5C0C841A}"/>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5" name="Line 91">
                <a:extLst>
                  <a:ext uri="{FF2B5EF4-FFF2-40B4-BE49-F238E27FC236}">
                    <a16:creationId xmlns:a16="http://schemas.microsoft.com/office/drawing/2014/main" id="{EA6ED424-2A20-41E3-991F-A950EE61C6B2}"/>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6" name="Line 92">
                <a:extLst>
                  <a:ext uri="{FF2B5EF4-FFF2-40B4-BE49-F238E27FC236}">
                    <a16:creationId xmlns:a16="http://schemas.microsoft.com/office/drawing/2014/main" id="{2350500B-4EC9-42D9-90C7-5DE0429DC7EA}"/>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7" name="Line 93">
                <a:extLst>
                  <a:ext uri="{FF2B5EF4-FFF2-40B4-BE49-F238E27FC236}">
                    <a16:creationId xmlns:a16="http://schemas.microsoft.com/office/drawing/2014/main" id="{3D6FEEA3-2D51-463A-B926-0F0D0CFBF32E}"/>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8" name="Line 94">
                <a:extLst>
                  <a:ext uri="{FF2B5EF4-FFF2-40B4-BE49-F238E27FC236}">
                    <a16:creationId xmlns:a16="http://schemas.microsoft.com/office/drawing/2014/main" id="{4BE09356-26A8-42DC-8831-F6239A1271DA}"/>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7" name="Group 103">
              <a:extLst>
                <a:ext uri="{FF2B5EF4-FFF2-40B4-BE49-F238E27FC236}">
                  <a16:creationId xmlns:a16="http://schemas.microsoft.com/office/drawing/2014/main" id="{BBFA9F01-3FFA-41D3-A4F1-23C90F72D37E}"/>
                </a:ext>
              </a:extLst>
            </p:cNvPr>
            <p:cNvGrpSpPr>
              <a:grpSpLocks/>
            </p:cNvGrpSpPr>
            <p:nvPr/>
          </p:nvGrpSpPr>
          <p:grpSpPr bwMode="auto">
            <a:xfrm>
              <a:off x="3360" y="2064"/>
              <a:ext cx="432" cy="672"/>
              <a:chOff x="1920" y="2736"/>
              <a:chExt cx="432" cy="672"/>
            </a:xfrm>
          </p:grpSpPr>
          <p:sp>
            <p:nvSpPr>
              <p:cNvPr id="54315" name="AutoShape 104">
                <a:extLst>
                  <a:ext uri="{FF2B5EF4-FFF2-40B4-BE49-F238E27FC236}">
                    <a16:creationId xmlns:a16="http://schemas.microsoft.com/office/drawing/2014/main" id="{AD4F88BA-C673-4B45-8D0E-F764E5DE56CF}"/>
                  </a:ext>
                </a:extLst>
              </p:cNvPr>
              <p:cNvSpPr>
                <a:spLocks noChangeArrowheads="1"/>
              </p:cNvSpPr>
              <p:nvPr/>
            </p:nvSpPr>
            <p:spPr bwMode="auto">
              <a:xfrm>
                <a:off x="1920" y="2736"/>
                <a:ext cx="432" cy="672"/>
              </a:xfrm>
              <a:prstGeom prst="cube">
                <a:avLst>
                  <a:gd name="adj" fmla="val 25000"/>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16" name="Line 105">
                <a:extLst>
                  <a:ext uri="{FF2B5EF4-FFF2-40B4-BE49-F238E27FC236}">
                    <a16:creationId xmlns:a16="http://schemas.microsoft.com/office/drawing/2014/main" id="{FC48AA3D-A393-45E4-B675-BE179DA72CE1}"/>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7" name="Line 106">
                <a:extLst>
                  <a:ext uri="{FF2B5EF4-FFF2-40B4-BE49-F238E27FC236}">
                    <a16:creationId xmlns:a16="http://schemas.microsoft.com/office/drawing/2014/main" id="{2DBBD606-7DAF-41DE-AA4E-4BD4F0DE40FD}"/>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8" name="Line 107">
                <a:extLst>
                  <a:ext uri="{FF2B5EF4-FFF2-40B4-BE49-F238E27FC236}">
                    <a16:creationId xmlns:a16="http://schemas.microsoft.com/office/drawing/2014/main" id="{3AE66E35-649D-4A12-9EDD-24D4FF7F600A}"/>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9" name="Line 108">
                <a:extLst>
                  <a:ext uri="{FF2B5EF4-FFF2-40B4-BE49-F238E27FC236}">
                    <a16:creationId xmlns:a16="http://schemas.microsoft.com/office/drawing/2014/main" id="{4EF4CF80-23F6-4585-8E9B-D08C23273DA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0" name="Line 109">
                <a:extLst>
                  <a:ext uri="{FF2B5EF4-FFF2-40B4-BE49-F238E27FC236}">
                    <a16:creationId xmlns:a16="http://schemas.microsoft.com/office/drawing/2014/main" id="{3B96A3AE-3ABC-477F-AC7B-4EEE6DF06D9E}"/>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1" name="Line 110">
                <a:extLst>
                  <a:ext uri="{FF2B5EF4-FFF2-40B4-BE49-F238E27FC236}">
                    <a16:creationId xmlns:a16="http://schemas.microsoft.com/office/drawing/2014/main" id="{B6151682-CAA4-452F-82F7-AD436CA121B7}"/>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8" name="Group 111">
              <a:extLst>
                <a:ext uri="{FF2B5EF4-FFF2-40B4-BE49-F238E27FC236}">
                  <a16:creationId xmlns:a16="http://schemas.microsoft.com/office/drawing/2014/main" id="{49D020C1-A2B7-419D-BD30-BABA1B40A9D7}"/>
                </a:ext>
              </a:extLst>
            </p:cNvPr>
            <p:cNvGrpSpPr>
              <a:grpSpLocks/>
            </p:cNvGrpSpPr>
            <p:nvPr/>
          </p:nvGrpSpPr>
          <p:grpSpPr bwMode="auto">
            <a:xfrm>
              <a:off x="2160" y="3648"/>
              <a:ext cx="432" cy="672"/>
              <a:chOff x="1920" y="2736"/>
              <a:chExt cx="432" cy="672"/>
            </a:xfrm>
          </p:grpSpPr>
          <p:sp>
            <p:nvSpPr>
              <p:cNvPr id="54308" name="AutoShape 112">
                <a:extLst>
                  <a:ext uri="{FF2B5EF4-FFF2-40B4-BE49-F238E27FC236}">
                    <a16:creationId xmlns:a16="http://schemas.microsoft.com/office/drawing/2014/main" id="{49EE1423-02B3-46B6-BE53-41D6BBFC911C}"/>
                  </a:ext>
                </a:extLst>
              </p:cNvPr>
              <p:cNvSpPr>
                <a:spLocks noChangeArrowheads="1"/>
              </p:cNvSpPr>
              <p:nvPr/>
            </p:nvSpPr>
            <p:spPr bwMode="auto">
              <a:xfrm>
                <a:off x="1920" y="2736"/>
                <a:ext cx="432" cy="672"/>
              </a:xfrm>
              <a:prstGeom prst="cube">
                <a:avLst>
                  <a:gd name="adj" fmla="val 2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09" name="Line 113">
                <a:extLst>
                  <a:ext uri="{FF2B5EF4-FFF2-40B4-BE49-F238E27FC236}">
                    <a16:creationId xmlns:a16="http://schemas.microsoft.com/office/drawing/2014/main" id="{3B252FA9-8785-4154-AF56-38B49871CCE9}"/>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0" name="Line 114">
                <a:extLst>
                  <a:ext uri="{FF2B5EF4-FFF2-40B4-BE49-F238E27FC236}">
                    <a16:creationId xmlns:a16="http://schemas.microsoft.com/office/drawing/2014/main" id="{02DC7F1B-3FB2-4F34-9FE9-26C54190CD56}"/>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1" name="Line 115">
                <a:extLst>
                  <a:ext uri="{FF2B5EF4-FFF2-40B4-BE49-F238E27FC236}">
                    <a16:creationId xmlns:a16="http://schemas.microsoft.com/office/drawing/2014/main" id="{F8A48A9C-FA9B-431A-A9EC-F19EE9ED1E48}"/>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2" name="Line 116">
                <a:extLst>
                  <a:ext uri="{FF2B5EF4-FFF2-40B4-BE49-F238E27FC236}">
                    <a16:creationId xmlns:a16="http://schemas.microsoft.com/office/drawing/2014/main" id="{7DCE58FF-4BD2-446C-8C70-2D78908D50A2}"/>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3" name="Line 117">
                <a:extLst>
                  <a:ext uri="{FF2B5EF4-FFF2-40B4-BE49-F238E27FC236}">
                    <a16:creationId xmlns:a16="http://schemas.microsoft.com/office/drawing/2014/main" id="{04BEF640-04F4-43AC-A64C-2EAA651AE3B5}"/>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4" name="Line 118">
                <a:extLst>
                  <a:ext uri="{FF2B5EF4-FFF2-40B4-BE49-F238E27FC236}">
                    <a16:creationId xmlns:a16="http://schemas.microsoft.com/office/drawing/2014/main" id="{4379F9C6-8227-4D21-8850-4AE57D1B1733}"/>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99" name="Group 119">
              <a:extLst>
                <a:ext uri="{FF2B5EF4-FFF2-40B4-BE49-F238E27FC236}">
                  <a16:creationId xmlns:a16="http://schemas.microsoft.com/office/drawing/2014/main" id="{91E879D7-CA6A-44EA-B6EF-D27C61EE420B}"/>
                </a:ext>
              </a:extLst>
            </p:cNvPr>
            <p:cNvGrpSpPr>
              <a:grpSpLocks/>
            </p:cNvGrpSpPr>
            <p:nvPr/>
          </p:nvGrpSpPr>
          <p:grpSpPr bwMode="auto">
            <a:xfrm>
              <a:off x="2976" y="3648"/>
              <a:ext cx="432" cy="672"/>
              <a:chOff x="1920" y="2736"/>
              <a:chExt cx="432" cy="672"/>
            </a:xfrm>
          </p:grpSpPr>
          <p:sp>
            <p:nvSpPr>
              <p:cNvPr id="54301" name="AutoShape 120">
                <a:extLst>
                  <a:ext uri="{FF2B5EF4-FFF2-40B4-BE49-F238E27FC236}">
                    <a16:creationId xmlns:a16="http://schemas.microsoft.com/office/drawing/2014/main" id="{E3B9EC51-9E90-451B-9C96-F6E8271F4496}"/>
                  </a:ext>
                </a:extLst>
              </p:cNvPr>
              <p:cNvSpPr>
                <a:spLocks noChangeArrowheads="1"/>
              </p:cNvSpPr>
              <p:nvPr/>
            </p:nvSpPr>
            <p:spPr bwMode="auto">
              <a:xfrm>
                <a:off x="1920" y="2736"/>
                <a:ext cx="432" cy="672"/>
              </a:xfrm>
              <a:prstGeom prst="cube">
                <a:avLst>
                  <a:gd name="adj" fmla="val 2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302" name="Line 121">
                <a:extLst>
                  <a:ext uri="{FF2B5EF4-FFF2-40B4-BE49-F238E27FC236}">
                    <a16:creationId xmlns:a16="http://schemas.microsoft.com/office/drawing/2014/main" id="{A37E2527-CB04-4C9A-8EE5-A25F1FFE124F}"/>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3" name="Line 122">
                <a:extLst>
                  <a:ext uri="{FF2B5EF4-FFF2-40B4-BE49-F238E27FC236}">
                    <a16:creationId xmlns:a16="http://schemas.microsoft.com/office/drawing/2014/main" id="{D85CE239-D3D9-47AE-8A4A-BC3C9B957557}"/>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4" name="Line 123">
                <a:extLst>
                  <a:ext uri="{FF2B5EF4-FFF2-40B4-BE49-F238E27FC236}">
                    <a16:creationId xmlns:a16="http://schemas.microsoft.com/office/drawing/2014/main" id="{1E5F7FE1-00B8-4E64-934C-1EAE40F99698}"/>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5" name="Line 124">
                <a:extLst>
                  <a:ext uri="{FF2B5EF4-FFF2-40B4-BE49-F238E27FC236}">
                    <a16:creationId xmlns:a16="http://schemas.microsoft.com/office/drawing/2014/main" id="{2943AB15-486C-48AF-9E7D-E319EC65B74B}"/>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6" name="Line 125">
                <a:extLst>
                  <a:ext uri="{FF2B5EF4-FFF2-40B4-BE49-F238E27FC236}">
                    <a16:creationId xmlns:a16="http://schemas.microsoft.com/office/drawing/2014/main" id="{DD018240-FFCE-463C-BDF5-D0C269336227}"/>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07" name="Line 126">
                <a:extLst>
                  <a:ext uri="{FF2B5EF4-FFF2-40B4-BE49-F238E27FC236}">
                    <a16:creationId xmlns:a16="http://schemas.microsoft.com/office/drawing/2014/main" id="{6E599EDB-395E-4EE5-AE00-9C2B67AA3D8E}"/>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300" name="Rectangle 130">
              <a:extLst>
                <a:ext uri="{FF2B5EF4-FFF2-40B4-BE49-F238E27FC236}">
                  <a16:creationId xmlns:a16="http://schemas.microsoft.com/office/drawing/2014/main" id="{18B9D6A3-A5A0-4BA4-A09A-1EC0AF1F4951}"/>
                </a:ext>
              </a:extLst>
            </p:cNvPr>
            <p:cNvSpPr>
              <a:spLocks noChangeArrowheads="1"/>
            </p:cNvSpPr>
            <p:nvPr/>
          </p:nvSpPr>
          <p:spPr bwMode="auto">
            <a:xfrm>
              <a:off x="144" y="2304"/>
              <a:ext cx="1920" cy="1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Parameter &amp; Source (temperature, winds, different models, measuring systems, perturbations)</a:t>
              </a:r>
            </a:p>
          </p:txBody>
        </p:sp>
      </p:grpSp>
      <p:grpSp>
        <p:nvGrpSpPr>
          <p:cNvPr id="54277" name="Group 133">
            <a:extLst>
              <a:ext uri="{FF2B5EF4-FFF2-40B4-BE49-F238E27FC236}">
                <a16:creationId xmlns:a16="http://schemas.microsoft.com/office/drawing/2014/main" id="{813FCAF6-8FD2-446F-84B1-7996BAFC4F63}"/>
              </a:ext>
            </a:extLst>
          </p:cNvPr>
          <p:cNvGrpSpPr>
            <a:grpSpLocks/>
          </p:cNvGrpSpPr>
          <p:nvPr/>
        </p:nvGrpSpPr>
        <p:grpSpPr bwMode="auto">
          <a:xfrm>
            <a:off x="533400" y="990600"/>
            <a:ext cx="4184650" cy="1066800"/>
            <a:chOff x="336" y="624"/>
            <a:chExt cx="2636" cy="672"/>
          </a:xfrm>
        </p:grpSpPr>
        <p:grpSp>
          <p:nvGrpSpPr>
            <p:cNvPr id="54278" name="Group 11">
              <a:extLst>
                <a:ext uri="{FF2B5EF4-FFF2-40B4-BE49-F238E27FC236}">
                  <a16:creationId xmlns:a16="http://schemas.microsoft.com/office/drawing/2014/main" id="{1AB054EA-E012-4548-8EBF-9A2133DAE2C9}"/>
                </a:ext>
              </a:extLst>
            </p:cNvPr>
            <p:cNvGrpSpPr>
              <a:grpSpLocks/>
            </p:cNvGrpSpPr>
            <p:nvPr/>
          </p:nvGrpSpPr>
          <p:grpSpPr bwMode="auto">
            <a:xfrm>
              <a:off x="1920" y="624"/>
              <a:ext cx="432" cy="672"/>
              <a:chOff x="1920" y="2736"/>
              <a:chExt cx="432" cy="672"/>
            </a:xfrm>
          </p:grpSpPr>
          <p:sp>
            <p:nvSpPr>
              <p:cNvPr id="54288" name="AutoShape 4">
                <a:extLst>
                  <a:ext uri="{FF2B5EF4-FFF2-40B4-BE49-F238E27FC236}">
                    <a16:creationId xmlns:a16="http://schemas.microsoft.com/office/drawing/2014/main" id="{AE46C320-5401-42BE-8B76-F4018CDE85B1}"/>
                  </a:ext>
                </a:extLst>
              </p:cNvPr>
              <p:cNvSpPr>
                <a:spLocks noChangeArrowheads="1"/>
              </p:cNvSpPr>
              <p:nvPr/>
            </p:nvSpPr>
            <p:spPr bwMode="auto">
              <a:xfrm>
                <a:off x="1920" y="2736"/>
                <a:ext cx="432" cy="6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54289" name="Line 5">
                <a:extLst>
                  <a:ext uri="{FF2B5EF4-FFF2-40B4-BE49-F238E27FC236}">
                    <a16:creationId xmlns:a16="http://schemas.microsoft.com/office/drawing/2014/main" id="{EC7F16F7-4ECA-4736-AF00-81A8D77698D4}"/>
                  </a:ext>
                </a:extLst>
              </p:cNvPr>
              <p:cNvSpPr>
                <a:spLocks noChangeShapeType="1"/>
              </p:cNvSpPr>
              <p:nvPr/>
            </p:nvSpPr>
            <p:spPr bwMode="auto">
              <a:xfrm>
                <a:off x="1920" y="31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0" name="Line 6">
                <a:extLst>
                  <a:ext uri="{FF2B5EF4-FFF2-40B4-BE49-F238E27FC236}">
                    <a16:creationId xmlns:a16="http://schemas.microsoft.com/office/drawing/2014/main" id="{8E3810DF-9537-40EC-B96E-9ACD697D435E}"/>
                  </a:ext>
                </a:extLst>
              </p:cNvPr>
              <p:cNvSpPr>
                <a:spLocks noChangeShapeType="1"/>
              </p:cNvSpPr>
              <p:nvPr/>
            </p:nvSpPr>
            <p:spPr bwMode="auto">
              <a:xfrm>
                <a:off x="1920" y="3264"/>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1" name="Line 7">
                <a:extLst>
                  <a:ext uri="{FF2B5EF4-FFF2-40B4-BE49-F238E27FC236}">
                    <a16:creationId xmlns:a16="http://schemas.microsoft.com/office/drawing/2014/main" id="{651DA23A-CBD3-4F34-B8BE-9B25FA113DA1}"/>
                  </a:ext>
                </a:extLst>
              </p:cNvPr>
              <p:cNvSpPr>
                <a:spLocks noChangeShapeType="1"/>
              </p:cNvSpPr>
              <p:nvPr/>
            </p:nvSpPr>
            <p:spPr bwMode="auto">
              <a:xfrm>
                <a:off x="1920" y="297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2" name="Line 8">
                <a:extLst>
                  <a:ext uri="{FF2B5EF4-FFF2-40B4-BE49-F238E27FC236}">
                    <a16:creationId xmlns:a16="http://schemas.microsoft.com/office/drawing/2014/main" id="{82AF1F8D-E93A-4A82-AD47-76FA9BE0B268}"/>
                  </a:ext>
                </a:extLst>
              </p:cNvPr>
              <p:cNvSpPr>
                <a:spLocks noChangeShapeType="1"/>
              </p:cNvSpPr>
              <p:nvPr/>
            </p:nvSpPr>
            <p:spPr bwMode="auto">
              <a:xfrm flipV="1">
                <a:off x="2256" y="28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3" name="Line 9">
                <a:extLst>
                  <a:ext uri="{FF2B5EF4-FFF2-40B4-BE49-F238E27FC236}">
                    <a16:creationId xmlns:a16="http://schemas.microsoft.com/office/drawing/2014/main" id="{E071305E-BDBF-4BAB-8119-0B6C98D06EC5}"/>
                  </a:ext>
                </a:extLst>
              </p:cNvPr>
              <p:cNvSpPr>
                <a:spLocks noChangeShapeType="1"/>
              </p:cNvSpPr>
              <p:nvPr/>
            </p:nvSpPr>
            <p:spPr bwMode="auto">
              <a:xfrm flipV="1">
                <a:off x="2256" y="3024"/>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94" name="Line 10">
                <a:extLst>
                  <a:ext uri="{FF2B5EF4-FFF2-40B4-BE49-F238E27FC236}">
                    <a16:creationId xmlns:a16="http://schemas.microsoft.com/office/drawing/2014/main" id="{CA33874B-5AFB-4679-840D-025BB3D6B27C}"/>
                  </a:ext>
                </a:extLst>
              </p:cNvPr>
              <p:cNvSpPr>
                <a:spLocks noChangeShapeType="1"/>
              </p:cNvSpPr>
              <p:nvPr/>
            </p:nvSpPr>
            <p:spPr bwMode="auto">
              <a:xfrm flipV="1">
                <a:off x="2256" y="316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4279" name="Group 95">
              <a:extLst>
                <a:ext uri="{FF2B5EF4-FFF2-40B4-BE49-F238E27FC236}">
                  <a16:creationId xmlns:a16="http://schemas.microsoft.com/office/drawing/2014/main" id="{22950EBF-6BD5-4450-A15D-7FF5F7DE3E03}"/>
                </a:ext>
              </a:extLst>
            </p:cNvPr>
            <p:cNvGrpSpPr>
              <a:grpSpLocks/>
            </p:cNvGrpSpPr>
            <p:nvPr/>
          </p:nvGrpSpPr>
          <p:grpSpPr bwMode="auto">
            <a:xfrm>
              <a:off x="2400" y="624"/>
              <a:ext cx="572" cy="663"/>
              <a:chOff x="4502" y="551"/>
              <a:chExt cx="572" cy="663"/>
            </a:xfrm>
          </p:grpSpPr>
          <p:sp>
            <p:nvSpPr>
              <p:cNvPr id="54281" name="Text Box 96">
                <a:extLst>
                  <a:ext uri="{FF2B5EF4-FFF2-40B4-BE49-F238E27FC236}">
                    <a16:creationId xmlns:a16="http://schemas.microsoft.com/office/drawing/2014/main" id="{2159D4D0-2BE5-41A0-93D2-51B38AEB5EE8}"/>
                  </a:ext>
                </a:extLst>
              </p:cNvPr>
              <p:cNvSpPr txBox="1">
                <a:spLocks noChangeArrowheads="1"/>
              </p:cNvSpPr>
              <p:nvPr/>
            </p:nvSpPr>
            <p:spPr bwMode="auto">
              <a:xfrm>
                <a:off x="4646" y="98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x</a:t>
                </a:r>
              </a:p>
            </p:txBody>
          </p:sp>
          <p:grpSp>
            <p:nvGrpSpPr>
              <p:cNvPr id="54282" name="Group 97">
                <a:extLst>
                  <a:ext uri="{FF2B5EF4-FFF2-40B4-BE49-F238E27FC236}">
                    <a16:creationId xmlns:a16="http://schemas.microsoft.com/office/drawing/2014/main" id="{F47450C0-04F3-4323-8E6D-76FFF9C7A58B}"/>
                  </a:ext>
                </a:extLst>
              </p:cNvPr>
              <p:cNvGrpSpPr>
                <a:grpSpLocks/>
              </p:cNvGrpSpPr>
              <p:nvPr/>
            </p:nvGrpSpPr>
            <p:grpSpPr bwMode="auto">
              <a:xfrm>
                <a:off x="4502" y="551"/>
                <a:ext cx="572" cy="457"/>
                <a:chOff x="4502" y="551"/>
                <a:chExt cx="572" cy="457"/>
              </a:xfrm>
            </p:grpSpPr>
            <p:sp>
              <p:nvSpPr>
                <p:cNvPr id="54283" name="Line 98">
                  <a:extLst>
                    <a:ext uri="{FF2B5EF4-FFF2-40B4-BE49-F238E27FC236}">
                      <a16:creationId xmlns:a16="http://schemas.microsoft.com/office/drawing/2014/main" id="{C860EFDE-DC52-4155-829D-646FFBAE0670}"/>
                    </a:ext>
                  </a:extLst>
                </p:cNvPr>
                <p:cNvSpPr>
                  <a:spLocks noChangeShapeType="1"/>
                </p:cNvSpPr>
                <p:nvPr/>
              </p:nvSpPr>
              <p:spPr bwMode="auto">
                <a:xfrm>
                  <a:off x="4608" y="1008"/>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4" name="Line 99">
                  <a:extLst>
                    <a:ext uri="{FF2B5EF4-FFF2-40B4-BE49-F238E27FC236}">
                      <a16:creationId xmlns:a16="http://schemas.microsoft.com/office/drawing/2014/main" id="{374B61A9-DBC7-4FAE-8753-5A2B9BC60AF5}"/>
                    </a:ext>
                  </a:extLst>
                </p:cNvPr>
                <p:cNvSpPr>
                  <a:spLocks noChangeShapeType="1"/>
                </p:cNvSpPr>
                <p:nvPr/>
              </p:nvSpPr>
              <p:spPr bwMode="auto">
                <a:xfrm flipV="1">
                  <a:off x="4608" y="864"/>
                  <a:ext cx="19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5" name="Line 100">
                  <a:extLst>
                    <a:ext uri="{FF2B5EF4-FFF2-40B4-BE49-F238E27FC236}">
                      <a16:creationId xmlns:a16="http://schemas.microsoft.com/office/drawing/2014/main" id="{679D4446-97FC-4BCE-AA74-9A6510ABC757}"/>
                    </a:ext>
                  </a:extLst>
                </p:cNvPr>
                <p:cNvSpPr>
                  <a:spLocks noChangeShapeType="1"/>
                </p:cNvSpPr>
                <p:nvPr/>
              </p:nvSpPr>
              <p:spPr bwMode="auto">
                <a:xfrm flipV="1">
                  <a:off x="4608" y="768"/>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6" name="Text Box 101">
                  <a:extLst>
                    <a:ext uri="{FF2B5EF4-FFF2-40B4-BE49-F238E27FC236}">
                      <a16:creationId xmlns:a16="http://schemas.microsoft.com/office/drawing/2014/main" id="{A2CECD21-E69D-4E8C-B53D-BC9542DAAE4C}"/>
                    </a:ext>
                  </a:extLst>
                </p:cNvPr>
                <p:cNvSpPr txBox="1">
                  <a:spLocks noChangeArrowheads="1"/>
                </p:cNvSpPr>
                <p:nvPr/>
              </p:nvSpPr>
              <p:spPr bwMode="auto">
                <a:xfrm>
                  <a:off x="4886" y="64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y</a:t>
                  </a:r>
                </a:p>
              </p:txBody>
            </p:sp>
            <p:sp>
              <p:nvSpPr>
                <p:cNvPr id="54287" name="Text Box 102">
                  <a:extLst>
                    <a:ext uri="{FF2B5EF4-FFF2-40B4-BE49-F238E27FC236}">
                      <a16:creationId xmlns:a16="http://schemas.microsoft.com/office/drawing/2014/main" id="{26C33A26-602C-4591-8ACA-63FAC29DB33B}"/>
                    </a:ext>
                  </a:extLst>
                </p:cNvPr>
                <p:cNvSpPr txBox="1">
                  <a:spLocks noChangeArrowheads="1"/>
                </p:cNvSpPr>
                <p:nvPr/>
              </p:nvSpPr>
              <p:spPr bwMode="auto">
                <a:xfrm>
                  <a:off x="4502" y="55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z</a:t>
                  </a:r>
                </a:p>
              </p:txBody>
            </p:sp>
          </p:grpSp>
        </p:grpSp>
        <p:sp>
          <p:nvSpPr>
            <p:cNvPr id="54280" name="Rectangle 132">
              <a:extLst>
                <a:ext uri="{FF2B5EF4-FFF2-40B4-BE49-F238E27FC236}">
                  <a16:creationId xmlns:a16="http://schemas.microsoft.com/office/drawing/2014/main" id="{DADC9A01-7223-48E8-9E1C-EAE25349BE08}"/>
                </a:ext>
              </a:extLst>
            </p:cNvPr>
            <p:cNvSpPr>
              <a:spLocks noChangeArrowheads="1"/>
            </p:cNvSpPr>
            <p:nvPr/>
          </p:nvSpPr>
          <p:spPr bwMode="auto">
            <a:xfrm>
              <a:off x="336" y="960"/>
              <a:ext cx="14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defRPr>
              </a:lvl9pPr>
            </a:lstStyle>
            <a:p>
              <a:pPr eaLnBrk="1" hangingPunct="1"/>
              <a:r>
                <a:rPr lang="en-US" altLang="en-US">
                  <a:solidFill>
                    <a:srgbClr val="000000"/>
                  </a:solidFill>
                </a:rPr>
                <a:t>Space: x, y, z</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2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6DFC3B4A-1B5A-484E-9F31-4DEF6353873D}"/>
              </a:ext>
            </a:extLst>
          </p:cNvPr>
          <p:cNvSpPr>
            <a:spLocks noGrp="1"/>
          </p:cNvSpPr>
          <p:nvPr>
            <p:ph type="title"/>
          </p:nvPr>
        </p:nvSpPr>
        <p:spPr/>
        <p:txBody>
          <a:bodyPr/>
          <a:lstStyle/>
          <a:p>
            <a:pPr eaLnBrk="1" hangingPunct="1"/>
            <a:r>
              <a:rPr lang="en-US" altLang="en-US"/>
              <a:t>Climate</a:t>
            </a:r>
          </a:p>
        </p:txBody>
      </p:sp>
      <p:sp>
        <p:nvSpPr>
          <p:cNvPr id="55299" name="Content Placeholder 2">
            <a:extLst>
              <a:ext uri="{FF2B5EF4-FFF2-40B4-BE49-F238E27FC236}">
                <a16:creationId xmlns:a16="http://schemas.microsoft.com/office/drawing/2014/main" id="{22C6C0C4-AFB8-4AA9-9B7B-537EC0F23314}"/>
              </a:ext>
            </a:extLst>
          </p:cNvPr>
          <p:cNvSpPr>
            <a:spLocks noGrp="1"/>
          </p:cNvSpPr>
          <p:nvPr>
            <p:ph idx="1"/>
          </p:nvPr>
        </p:nvSpPr>
        <p:spPr>
          <a:xfrm>
            <a:off x="443345" y="1166018"/>
            <a:ext cx="8229600" cy="4525963"/>
          </a:xfrm>
        </p:spPr>
        <p:txBody>
          <a:bodyPr/>
          <a:lstStyle/>
          <a:p>
            <a:pPr eaLnBrk="1" hangingPunct="1"/>
            <a:r>
              <a:rPr lang="en-US" altLang="en-US" dirty="0"/>
              <a:t>Statistics often misinterpreted as bookkeeping. </a:t>
            </a:r>
          </a:p>
          <a:p>
            <a:pPr lvl="1" eaLnBrk="1" hangingPunct="1"/>
            <a:r>
              <a:rPr lang="en-US" altLang="en-US" dirty="0"/>
              <a:t>What is the warmest temperature on record at Salt Lake City? </a:t>
            </a:r>
          </a:p>
          <a:p>
            <a:pPr lvl="1" eaLnBrk="1" hangingPunct="1"/>
            <a:r>
              <a:rPr lang="en-US" altLang="en-US" dirty="0"/>
              <a:t>What is the biggest snow storm at Alta? </a:t>
            </a:r>
          </a:p>
          <a:p>
            <a:pPr eaLnBrk="1" hangingPunct="1"/>
            <a:r>
              <a:rPr lang="en-US" altLang="en-US" dirty="0"/>
              <a:t>weather and climate:</a:t>
            </a:r>
          </a:p>
          <a:p>
            <a:pPr lvl="1" eaLnBrk="1" hangingPunct="1"/>
            <a:r>
              <a:rPr lang="en-US" altLang="en-US" dirty="0"/>
              <a:t>weather- state of the environment</a:t>
            </a:r>
          </a:p>
          <a:p>
            <a:pPr lvl="1" eaLnBrk="1" hangingPunct="1"/>
            <a:r>
              <a:rPr lang="en-US" altLang="en-US" dirty="0"/>
              <a:t>climate- aggregate summary of the environment</a:t>
            </a:r>
          </a:p>
          <a:p>
            <a:pPr lvl="1" eaLnBrk="1" hangingPunct="1"/>
            <a:r>
              <a:rPr lang="en-US" altLang="en-US" dirty="0"/>
              <a:t>Climate normal: arbitrarily defined reference state: 1981-2010</a:t>
            </a:r>
          </a:p>
          <a:p>
            <a:pPr eaLnBrk="1" hangingPunct="1"/>
            <a:endParaRPr lang="en-US" altLang="en-US" dirty="0"/>
          </a:p>
          <a:p>
            <a:pPr eaLnBrk="1" hangingPunct="1"/>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A866E6BA-1853-4150-B8C1-F6B1ACDF843C}"/>
              </a:ext>
            </a:extLst>
          </p:cNvPr>
          <p:cNvSpPr>
            <a:spLocks noGrp="1"/>
          </p:cNvSpPr>
          <p:nvPr>
            <p:ph type="title"/>
          </p:nvPr>
        </p:nvSpPr>
        <p:spPr/>
        <p:txBody>
          <a:bodyPr/>
          <a:lstStyle/>
          <a:p>
            <a:r>
              <a:rPr lang="en-US" altLang="en-US"/>
              <a:t>Climate.gov: 2014 temperature relative to climate normal</a:t>
            </a:r>
          </a:p>
        </p:txBody>
      </p:sp>
      <p:sp>
        <p:nvSpPr>
          <p:cNvPr id="56323" name="Content Placeholder 2">
            <a:extLst>
              <a:ext uri="{FF2B5EF4-FFF2-40B4-BE49-F238E27FC236}">
                <a16:creationId xmlns:a16="http://schemas.microsoft.com/office/drawing/2014/main" id="{3B16E95F-C7B7-4A44-B9A2-D76573E4EF4B}"/>
              </a:ext>
            </a:extLst>
          </p:cNvPr>
          <p:cNvSpPr>
            <a:spLocks noGrp="1"/>
          </p:cNvSpPr>
          <p:nvPr>
            <p:ph idx="1"/>
          </p:nvPr>
        </p:nvSpPr>
        <p:spPr/>
        <p:txBody>
          <a:bodyPr/>
          <a:lstStyle/>
          <a:p>
            <a:endParaRPr lang="en-US" altLang="en-US"/>
          </a:p>
        </p:txBody>
      </p:sp>
      <p:pic>
        <p:nvPicPr>
          <p:cNvPr id="56324" name="Picture 6" descr="http://climate.gov/sites/default/files/ClimDiv_2014_annual_temperature_anomaly_large.png">
            <a:extLst>
              <a:ext uri="{FF2B5EF4-FFF2-40B4-BE49-F238E27FC236}">
                <a16:creationId xmlns:a16="http://schemas.microsoft.com/office/drawing/2014/main" id="{8CE4259C-B06C-4AEF-9441-39AA91A5E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2060575"/>
            <a:ext cx="9140825"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435E-F4B0-44CF-8C8E-D9ACC40EBE01}"/>
              </a:ext>
            </a:extLst>
          </p:cNvPr>
          <p:cNvSpPr>
            <a:spLocks noGrp="1"/>
          </p:cNvSpPr>
          <p:nvPr>
            <p:ph type="title"/>
          </p:nvPr>
        </p:nvSpPr>
        <p:spPr/>
        <p:txBody>
          <a:bodyPr/>
          <a:lstStyle/>
          <a:p>
            <a:r>
              <a:rPr lang="en-US" dirty="0"/>
              <a:t>Official Syllabus</a:t>
            </a:r>
          </a:p>
        </p:txBody>
      </p:sp>
      <p:sp>
        <p:nvSpPr>
          <p:cNvPr id="3" name="Content Placeholder 2">
            <a:extLst>
              <a:ext uri="{FF2B5EF4-FFF2-40B4-BE49-F238E27FC236}">
                <a16:creationId xmlns:a16="http://schemas.microsoft.com/office/drawing/2014/main" id="{40FD7E64-3F4E-46A2-9305-7AA68CC32229}"/>
              </a:ext>
            </a:extLst>
          </p:cNvPr>
          <p:cNvSpPr>
            <a:spLocks noGrp="1"/>
          </p:cNvSpPr>
          <p:nvPr>
            <p:ph idx="1"/>
          </p:nvPr>
        </p:nvSpPr>
        <p:spPr/>
        <p:txBody>
          <a:bodyPr/>
          <a:lstStyle/>
          <a:p>
            <a:r>
              <a:rPr lang="en-US" dirty="0"/>
              <a:t>In Canvas</a:t>
            </a:r>
          </a:p>
          <a:p>
            <a:r>
              <a:rPr lang="en-US" dirty="0"/>
              <a:t>Direct link to course: </a:t>
            </a:r>
            <a:r>
              <a:rPr lang="en-US" sz="2400" dirty="0">
                <a:hlinkClick r:id="rId2"/>
              </a:rPr>
              <a:t>https://utah.instructure.com/courses/541131</a:t>
            </a:r>
            <a:endParaRPr lang="en-US" sz="2400" dirty="0"/>
          </a:p>
          <a:p>
            <a:endParaRPr lang="en-US" dirty="0"/>
          </a:p>
        </p:txBody>
      </p:sp>
    </p:spTree>
    <p:extLst>
      <p:ext uri="{BB962C8B-B14F-4D97-AF65-F5344CB8AC3E}">
        <p14:creationId xmlns:p14="http://schemas.microsoft.com/office/powerpoint/2010/main" val="4286271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64AF3A78-D0A1-4110-A1C1-31967D0ED39C}"/>
              </a:ext>
            </a:extLst>
          </p:cNvPr>
          <p:cNvSpPr>
            <a:spLocks noGrp="1"/>
          </p:cNvSpPr>
          <p:nvPr>
            <p:ph type="title"/>
          </p:nvPr>
        </p:nvSpPr>
        <p:spPr/>
        <p:txBody>
          <a:bodyPr/>
          <a:lstStyle/>
          <a:p>
            <a:r>
              <a:rPr lang="en-US" altLang="en-US"/>
              <a:t>December 2014 temperature anomaly</a:t>
            </a:r>
          </a:p>
        </p:txBody>
      </p:sp>
      <p:pic>
        <p:nvPicPr>
          <p:cNvPr id="57347" name="Picture 2" descr="http://climate.gov/sites/default/files/ClimDiv_201412_December_temperature_anomaly_large.png">
            <a:extLst>
              <a:ext uri="{FF2B5EF4-FFF2-40B4-BE49-F238E27FC236}">
                <a16:creationId xmlns:a16="http://schemas.microsoft.com/office/drawing/2014/main" id="{DF912841-D63A-4140-8E41-89650B2D93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55763"/>
            <a:ext cx="8229600" cy="4414837"/>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55937609-BA52-4303-AED5-DBB0625B09E0}"/>
              </a:ext>
            </a:extLst>
          </p:cNvPr>
          <p:cNvSpPr>
            <a:spLocks noGrp="1"/>
          </p:cNvSpPr>
          <p:nvPr>
            <p:ph type="title"/>
          </p:nvPr>
        </p:nvSpPr>
        <p:spPr/>
        <p:txBody>
          <a:bodyPr/>
          <a:lstStyle/>
          <a:p>
            <a:r>
              <a:rPr lang="en-US" altLang="en-US"/>
              <a:t>Comparing 2014 to 1895-2013</a:t>
            </a:r>
          </a:p>
        </p:txBody>
      </p:sp>
      <p:pic>
        <p:nvPicPr>
          <p:cNvPr id="58371" name="Picture 2" descr="12-Month Statewide Precipitation Ranks">
            <a:extLst>
              <a:ext uri="{FF2B5EF4-FFF2-40B4-BE49-F238E27FC236}">
                <a16:creationId xmlns:a16="http://schemas.microsoft.com/office/drawing/2014/main" id="{A7FC6E5F-25A7-4496-A9B7-5A7997FE7F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76375" y="1601788"/>
            <a:ext cx="6191250" cy="4524375"/>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50935567-2E71-464D-9DF8-1E3CE4CE3BA2}"/>
              </a:ext>
            </a:extLst>
          </p:cNvPr>
          <p:cNvSpPr>
            <a:spLocks noGrp="1"/>
          </p:cNvSpPr>
          <p:nvPr>
            <p:ph type="title"/>
          </p:nvPr>
        </p:nvSpPr>
        <p:spPr/>
        <p:txBody>
          <a:bodyPr/>
          <a:lstStyle/>
          <a:p>
            <a:pPr eaLnBrk="1" hangingPunct="1"/>
            <a:r>
              <a:rPr lang="en-US" altLang="en-US"/>
              <a:t>Why use statistics to describe the environment?</a:t>
            </a:r>
          </a:p>
        </p:txBody>
      </p:sp>
      <p:sp>
        <p:nvSpPr>
          <p:cNvPr id="59395" name="Content Placeholder 2">
            <a:extLst>
              <a:ext uri="{FF2B5EF4-FFF2-40B4-BE49-F238E27FC236}">
                <a16:creationId xmlns:a16="http://schemas.microsoft.com/office/drawing/2014/main" id="{8F1C1FAB-D9F6-47FC-82BE-7E2184328D23}"/>
              </a:ext>
            </a:extLst>
          </p:cNvPr>
          <p:cNvSpPr>
            <a:spLocks noGrp="1"/>
          </p:cNvSpPr>
          <p:nvPr>
            <p:ph idx="1"/>
          </p:nvPr>
        </p:nvSpPr>
        <p:spPr>
          <a:xfrm>
            <a:off x="457200" y="762000"/>
            <a:ext cx="8229600" cy="4525963"/>
          </a:xfrm>
        </p:spPr>
        <p:txBody>
          <a:bodyPr/>
          <a:lstStyle/>
          <a:p>
            <a:pPr eaLnBrk="1" hangingPunct="1"/>
            <a:endParaRPr lang="en-US" altLang="en-US" dirty="0"/>
          </a:p>
          <a:p>
            <a:pPr eaLnBrk="1" hangingPunct="1"/>
            <a:r>
              <a:rPr lang="en-US" altLang="en-US" sz="2400" dirty="0"/>
              <a:t>Environment controlled by innumerable factors, which we hope to segregate into a few critical factors from the rest  that, for the most part, simply contribute to background noise</a:t>
            </a:r>
          </a:p>
          <a:p>
            <a:pPr eaLnBrk="1" hangingPunct="1"/>
            <a:r>
              <a:rPr lang="en-US" altLang="en-US" sz="2400" dirty="0"/>
              <a:t>the characteristics of the system include linearly unstable processes such as baroclinic waves that cause growth of small features into larger ones</a:t>
            </a:r>
          </a:p>
          <a:p>
            <a:pPr eaLnBrk="1" hangingPunct="1"/>
            <a:r>
              <a:rPr lang="en-US" altLang="en-US" sz="2400" dirty="0"/>
              <a:t>the characteristics of the system (dynamics, thermodynamics) are nonlinear and include discrete step functions (i.e., rain/no rain) that can lead to the amplification of small errors into large ones</a:t>
            </a:r>
          </a:p>
          <a:p>
            <a:pPr eaLnBrk="1" hangingPunct="1"/>
            <a:r>
              <a:rPr lang="en-US" altLang="en-US" sz="2400" dirty="0"/>
              <a:t>the system is dissipative, which guarantees “stationarity”, i.e., the climate system will remain stable and not run away from the current state </a:t>
            </a:r>
          </a:p>
          <a:p>
            <a:pPr eaLnBrk="1" hangingPunct="1"/>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3CFBB474-2CEE-45B0-8D1A-7EFEAFBA676A}"/>
              </a:ext>
            </a:extLst>
          </p:cNvPr>
          <p:cNvSpPr>
            <a:spLocks noGrp="1"/>
          </p:cNvSpPr>
          <p:nvPr>
            <p:ph type="title"/>
          </p:nvPr>
        </p:nvSpPr>
        <p:spPr/>
        <p:txBody>
          <a:bodyPr/>
          <a:lstStyle/>
          <a:p>
            <a:r>
              <a:rPr lang="en-US" altLang="en-US"/>
              <a:t>Baroclininc Wave Growth</a:t>
            </a:r>
          </a:p>
        </p:txBody>
      </p:sp>
      <p:sp>
        <p:nvSpPr>
          <p:cNvPr id="60419" name="Content Placeholder 2">
            <a:extLst>
              <a:ext uri="{FF2B5EF4-FFF2-40B4-BE49-F238E27FC236}">
                <a16:creationId xmlns:a16="http://schemas.microsoft.com/office/drawing/2014/main" id="{FBCFD9D1-5730-4167-AF99-FF97BD60E44C}"/>
              </a:ext>
            </a:extLst>
          </p:cNvPr>
          <p:cNvSpPr>
            <a:spLocks noGrp="1"/>
          </p:cNvSpPr>
          <p:nvPr>
            <p:ph idx="1"/>
          </p:nvPr>
        </p:nvSpPr>
        <p:spPr>
          <a:xfrm>
            <a:off x="532015" y="1219200"/>
            <a:ext cx="8229600" cy="4525963"/>
          </a:xfrm>
        </p:spPr>
        <p:txBody>
          <a:bodyPr/>
          <a:lstStyle/>
          <a:p>
            <a:r>
              <a:rPr lang="en-US" altLang="en-US" dirty="0"/>
              <a:t>Physical processes in atmosphere can be unstable at times but environmental system overall is </a:t>
            </a:r>
            <a:r>
              <a:rPr lang="en-US" altLang="en-US"/>
              <a:t>“stationary”</a:t>
            </a:r>
            <a:endParaRPr lang="en-US" altLang="en-US" dirty="0"/>
          </a:p>
        </p:txBody>
      </p:sp>
      <p:pic>
        <p:nvPicPr>
          <p:cNvPr id="60420" name="Picture 2">
            <a:extLst>
              <a:ext uri="{FF2B5EF4-FFF2-40B4-BE49-F238E27FC236}">
                <a16:creationId xmlns:a16="http://schemas.microsoft.com/office/drawing/2014/main" id="{4CCEF9DF-3530-48E5-A7C7-357510C7F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30" y="3048000"/>
            <a:ext cx="853440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350F30BA-98D2-4DB2-9EA9-4E5221714A48}"/>
              </a:ext>
            </a:extLst>
          </p:cNvPr>
          <p:cNvSpPr>
            <a:spLocks noGrp="1"/>
          </p:cNvSpPr>
          <p:nvPr>
            <p:ph type="title"/>
          </p:nvPr>
        </p:nvSpPr>
        <p:spPr/>
        <p:txBody>
          <a:bodyPr/>
          <a:lstStyle/>
          <a:p>
            <a:endParaRPr lang="en-US" altLang="en-US"/>
          </a:p>
        </p:txBody>
      </p:sp>
      <p:pic>
        <p:nvPicPr>
          <p:cNvPr id="61443" name="Picture 6" descr="http://www.atmos.albany.edu/products/z500/animate_NHEM_hght.gif">
            <a:extLst>
              <a:ext uri="{FF2B5EF4-FFF2-40B4-BE49-F238E27FC236}">
                <a16:creationId xmlns:a16="http://schemas.microsoft.com/office/drawing/2014/main" id="{E890F70B-F929-483B-A586-8B6F2D54D0C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a:xfrm>
            <a:off x="1739900" y="1600200"/>
            <a:ext cx="5664200" cy="4525963"/>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3">
            <a:extLst>
              <a:ext uri="{FF2B5EF4-FFF2-40B4-BE49-F238E27FC236}">
                <a16:creationId xmlns:a16="http://schemas.microsoft.com/office/drawing/2014/main" id="{98030A36-51A0-4409-AF66-79D15882D8BE}"/>
              </a:ext>
            </a:extLst>
          </p:cNvPr>
          <p:cNvSpPr>
            <a:spLocks noGrp="1"/>
          </p:cNvSpPr>
          <p:nvPr>
            <p:ph type="title"/>
          </p:nvPr>
        </p:nvSpPr>
        <p:spPr/>
        <p:txBody>
          <a:bodyPr/>
          <a:lstStyle/>
          <a:p>
            <a:pPr eaLnBrk="1" hangingPunct="1"/>
            <a:r>
              <a:rPr lang="en-US" altLang="en-US"/>
              <a:t>Steps for Effective Research</a:t>
            </a:r>
          </a:p>
        </p:txBody>
      </p:sp>
      <p:sp>
        <p:nvSpPr>
          <p:cNvPr id="62467" name="Content Placeholder 4">
            <a:extLst>
              <a:ext uri="{FF2B5EF4-FFF2-40B4-BE49-F238E27FC236}">
                <a16:creationId xmlns:a16="http://schemas.microsoft.com/office/drawing/2014/main" id="{0F759277-65F5-47B7-8BAA-E6BDC7D54E77}"/>
              </a:ext>
            </a:extLst>
          </p:cNvPr>
          <p:cNvSpPr>
            <a:spLocks noGrp="1"/>
          </p:cNvSpPr>
          <p:nvPr>
            <p:ph idx="1"/>
          </p:nvPr>
        </p:nvSpPr>
        <p:spPr/>
        <p:txBody>
          <a:bodyPr/>
          <a:lstStyle/>
          <a:p>
            <a:pPr eaLnBrk="1" hangingPunct="1"/>
            <a:r>
              <a:rPr lang="en-US" altLang="en-US" sz="2400"/>
              <a:t>distill a general interest in a subject into a specific question/hypothesis that can be evaluated</a:t>
            </a:r>
          </a:p>
          <a:p>
            <a:pPr eaLnBrk="1" hangingPunct="1"/>
            <a:r>
              <a:rPr lang="en-US" altLang="en-US" sz="2400"/>
              <a:t>organize the data</a:t>
            </a:r>
          </a:p>
          <a:p>
            <a:pPr eaLnBrk="1" hangingPunct="1"/>
            <a:r>
              <a:rPr lang="en-US" altLang="en-US" sz="2400"/>
              <a:t>find relationship(s) among the data </a:t>
            </a:r>
          </a:p>
          <a:p>
            <a:pPr eaLnBrk="1" hangingPunct="1"/>
            <a:r>
              <a:rPr lang="en-US" altLang="en-US" sz="2400"/>
              <a:t>examine the significance of your results</a:t>
            </a:r>
          </a:p>
          <a:p>
            <a:pPr eaLnBrk="1" hangingPunct="1"/>
            <a:r>
              <a:rPr lang="en-US" altLang="en-US" sz="2400"/>
              <a:t>review thoroughly what you have done and document your analysis and results</a:t>
            </a:r>
          </a:p>
          <a:p>
            <a:pPr eaLnBrk="1" hangingPunct="1"/>
            <a:r>
              <a:rPr lang="en-US" altLang="en-US" sz="2400"/>
              <a:t>submit your results and study for independent evaluation</a:t>
            </a:r>
          </a:p>
          <a:p>
            <a:pPr eaLnBrk="1" hangingPunct="1"/>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82D08A-B3CF-4F73-9259-DBB41D3CF83A}"/>
              </a:ext>
            </a:extLst>
          </p:cNvPr>
          <p:cNvSpPr>
            <a:spLocks noGrp="1"/>
          </p:cNvSpPr>
          <p:nvPr>
            <p:ph type="title"/>
          </p:nvPr>
        </p:nvSpPr>
        <p:spPr/>
        <p:txBody>
          <a:bodyPr/>
          <a:lstStyle/>
          <a:p>
            <a:r>
              <a:rPr lang="en-US" altLang="en-US"/>
              <a:t>What you should be doing</a:t>
            </a:r>
          </a:p>
        </p:txBody>
      </p:sp>
      <p:sp>
        <p:nvSpPr>
          <p:cNvPr id="63491" name="Content Placeholder 2">
            <a:extLst>
              <a:ext uri="{FF2B5EF4-FFF2-40B4-BE49-F238E27FC236}">
                <a16:creationId xmlns:a16="http://schemas.microsoft.com/office/drawing/2014/main" id="{700B4D9E-BBE1-47A2-BC46-0E9850C25AB2}"/>
              </a:ext>
            </a:extLst>
          </p:cNvPr>
          <p:cNvSpPr>
            <a:spLocks noGrp="1"/>
          </p:cNvSpPr>
          <p:nvPr>
            <p:ph idx="1"/>
          </p:nvPr>
        </p:nvSpPr>
        <p:spPr/>
        <p:txBody>
          <a:bodyPr/>
          <a:lstStyle/>
          <a:p>
            <a:r>
              <a:rPr lang="en-US" altLang="en-US" dirty="0"/>
              <a:t>Assignment 1- Survey- Due Tonight</a:t>
            </a:r>
          </a:p>
          <a:p>
            <a:r>
              <a:rPr lang="en-US" altLang="en-US" dirty="0"/>
              <a:t>Read Chapter 1 Notes</a:t>
            </a:r>
          </a:p>
          <a:p>
            <a:r>
              <a:rPr lang="en-US" altLang="en-US" dirty="0"/>
              <a:t>Read Chapter 1 in text</a:t>
            </a:r>
          </a:p>
          <a:p>
            <a:r>
              <a:rPr lang="en-US" altLang="en-US" dirty="0"/>
              <a:t>No class Wednesday</a:t>
            </a:r>
          </a:p>
          <a:p>
            <a:pPr lvl="1"/>
            <a:r>
              <a:rPr lang="en-US" altLang="en-US" dirty="0"/>
              <a:t>Spend time reading above</a:t>
            </a:r>
          </a:p>
          <a:p>
            <a:pPr lvl="1"/>
            <a:r>
              <a:rPr lang="en-US" altLang="en-US" dirty="0"/>
              <a:t>Complete Assignment 2 based on Chapter 1 notes and text</a:t>
            </a:r>
          </a:p>
          <a:p>
            <a:pPr lvl="1"/>
            <a:r>
              <a:rPr lang="en-US" altLang="en-US" dirty="0"/>
              <a:t>Due Sunday night midnight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242BE-35BB-4F16-BA58-2B5006A28AAC}"/>
              </a:ext>
            </a:extLst>
          </p:cNvPr>
          <p:cNvSpPr>
            <a:spLocks noGrp="1"/>
          </p:cNvSpPr>
          <p:nvPr>
            <p:ph type="title"/>
          </p:nvPr>
        </p:nvSpPr>
        <p:spPr/>
        <p:txBody>
          <a:bodyPr/>
          <a:lstStyle/>
          <a:p>
            <a:r>
              <a:rPr lang="en-US" dirty="0"/>
              <a:t>When you have questions…</a:t>
            </a:r>
          </a:p>
        </p:txBody>
      </p:sp>
      <p:sp>
        <p:nvSpPr>
          <p:cNvPr id="3" name="Content Placeholder 2">
            <a:extLst>
              <a:ext uri="{FF2B5EF4-FFF2-40B4-BE49-F238E27FC236}">
                <a16:creationId xmlns:a16="http://schemas.microsoft.com/office/drawing/2014/main" id="{B64E6C04-10D9-42D8-8B5A-01568C76FC44}"/>
              </a:ext>
            </a:extLst>
          </p:cNvPr>
          <p:cNvSpPr>
            <a:spLocks noGrp="1"/>
          </p:cNvSpPr>
          <p:nvPr>
            <p:ph idx="1"/>
          </p:nvPr>
        </p:nvSpPr>
        <p:spPr/>
        <p:txBody>
          <a:bodyPr/>
          <a:lstStyle/>
          <a:p>
            <a:r>
              <a:rPr lang="en-US" dirty="0"/>
              <a:t>email: </a:t>
            </a:r>
            <a:r>
              <a:rPr lang="en-US" dirty="0">
                <a:hlinkClick r:id="rId2"/>
              </a:rPr>
              <a:t>john.horel@utah.edu</a:t>
            </a:r>
            <a:endParaRPr lang="en-US" dirty="0"/>
          </a:p>
          <a:p>
            <a:r>
              <a:rPr lang="en-US" dirty="0"/>
              <a:t>Use the class </a:t>
            </a:r>
            <a:r>
              <a:rPr lang="en-US" dirty="0">
                <a:hlinkClick r:id="rId3"/>
              </a:rPr>
              <a:t>slack channel</a:t>
            </a:r>
            <a:r>
              <a:rPr lang="en-US" dirty="0"/>
              <a:t> </a:t>
            </a:r>
          </a:p>
          <a:p>
            <a:pPr lvl="1"/>
            <a:r>
              <a:rPr lang="en-US" dirty="0"/>
              <a:t>(will be discussed next week) </a:t>
            </a:r>
          </a:p>
          <a:p>
            <a:r>
              <a:rPr lang="en-US" dirty="0"/>
              <a:t>Office hours: by appointment</a:t>
            </a:r>
          </a:p>
          <a:p>
            <a:pPr lvl="1"/>
            <a:r>
              <a:rPr lang="en-US" dirty="0"/>
              <a:t>Send email, a message in slack or phone</a:t>
            </a:r>
          </a:p>
        </p:txBody>
      </p:sp>
    </p:spTree>
    <p:extLst>
      <p:ext uri="{BB962C8B-B14F-4D97-AF65-F5344CB8AC3E}">
        <p14:creationId xmlns:p14="http://schemas.microsoft.com/office/powerpoint/2010/main" val="1281495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087C58D9-D379-463B-9467-D0CB8FECE58E}"/>
              </a:ext>
            </a:extLst>
          </p:cNvPr>
          <p:cNvSpPr>
            <a:spLocks noGrp="1"/>
          </p:cNvSpPr>
          <p:nvPr>
            <p:ph type="title"/>
          </p:nvPr>
        </p:nvSpPr>
        <p:spPr/>
        <p:txBody>
          <a:bodyPr/>
          <a:lstStyle/>
          <a:p>
            <a:r>
              <a:rPr lang="en-US" altLang="en-US"/>
              <a:t>5040/6040 Course Outline</a:t>
            </a:r>
          </a:p>
        </p:txBody>
      </p:sp>
      <p:sp>
        <p:nvSpPr>
          <p:cNvPr id="29699" name="Content Placeholder 2">
            <a:extLst>
              <a:ext uri="{FF2B5EF4-FFF2-40B4-BE49-F238E27FC236}">
                <a16:creationId xmlns:a16="http://schemas.microsoft.com/office/drawing/2014/main" id="{3F3960E1-7DB4-418A-90D4-E0B311D799B4}"/>
              </a:ext>
            </a:extLst>
          </p:cNvPr>
          <p:cNvSpPr>
            <a:spLocks noGrp="1"/>
          </p:cNvSpPr>
          <p:nvPr>
            <p:ph idx="1"/>
          </p:nvPr>
        </p:nvSpPr>
        <p:spPr/>
        <p:txBody>
          <a:bodyPr/>
          <a:lstStyle/>
          <a:p>
            <a:r>
              <a:rPr lang="en-US" sz="1800" dirty="0"/>
              <a:t>Week 1. Jan. 7, 9. Basic concepts</a:t>
            </a:r>
          </a:p>
          <a:p>
            <a:r>
              <a:rPr lang="en-US" sz="1800" dirty="0"/>
              <a:t>Week 2. Jan. 14, 16. Exploratory Univariate Data Analysis  </a:t>
            </a:r>
          </a:p>
          <a:p>
            <a:r>
              <a:rPr lang="en-US" sz="1800" dirty="0"/>
              <a:t>Week 3. </a:t>
            </a:r>
            <a:r>
              <a:rPr lang="en-US" sz="1800" b="1" dirty="0"/>
              <a:t>Jan. 21. Holiday. No class.</a:t>
            </a:r>
            <a:r>
              <a:rPr lang="en-US" sz="1800" dirty="0"/>
              <a:t> Jan. 23.  Transforming Data </a:t>
            </a:r>
          </a:p>
          <a:p>
            <a:r>
              <a:rPr lang="en-US" sz="1800" dirty="0"/>
              <a:t>Week 4. Jan. 28, 30. Directional Data &amp; Probability  </a:t>
            </a:r>
          </a:p>
          <a:p>
            <a:r>
              <a:rPr lang="en-US" sz="1800" dirty="0"/>
              <a:t>Week 5.  Feb 4, 6. Parametric Distributions </a:t>
            </a:r>
          </a:p>
          <a:p>
            <a:r>
              <a:rPr lang="en-US" sz="1800" dirty="0"/>
              <a:t>Week 6. Feb. 11, 13. Exploratory Multivariate Data Analysis. Correlations</a:t>
            </a:r>
          </a:p>
          <a:p>
            <a:r>
              <a:rPr lang="en-US" sz="1800" dirty="0"/>
              <a:t>Week  7 </a:t>
            </a:r>
            <a:r>
              <a:rPr lang="en-US" sz="1800" b="1" dirty="0"/>
              <a:t>Feb.  18. Holiday</a:t>
            </a:r>
            <a:r>
              <a:rPr lang="en-US" sz="1800" dirty="0"/>
              <a:t>. </a:t>
            </a:r>
            <a:r>
              <a:rPr lang="en-US" sz="1800" b="1" dirty="0"/>
              <a:t>No class.  </a:t>
            </a:r>
            <a:r>
              <a:rPr lang="en-US" sz="1800" dirty="0"/>
              <a:t>Feb 20. Exploratory Multivariate Data Analysis. Compositing</a:t>
            </a:r>
          </a:p>
          <a:p>
            <a:r>
              <a:rPr lang="en-US" sz="1800" dirty="0"/>
              <a:t>Week 8. Feb. 25. First Half Wrap Up. Take Home Final-5040/Midterm-6040. Due March 6</a:t>
            </a:r>
          </a:p>
          <a:p>
            <a:pPr marL="0" indent="0">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C0012424-F080-40D1-89DE-900C89BEA0E4}"/>
              </a:ext>
            </a:extLst>
          </p:cNvPr>
          <p:cNvSpPr>
            <a:spLocks noGrp="1"/>
          </p:cNvSpPr>
          <p:nvPr>
            <p:ph type="title"/>
          </p:nvPr>
        </p:nvSpPr>
        <p:spPr/>
        <p:txBody>
          <a:bodyPr/>
          <a:lstStyle/>
          <a:p>
            <a:r>
              <a:rPr lang="en-US" altLang="en-US"/>
              <a:t>6040 Course Outline</a:t>
            </a:r>
          </a:p>
        </p:txBody>
      </p:sp>
      <p:sp>
        <p:nvSpPr>
          <p:cNvPr id="30723" name="Content Placeholder 2">
            <a:extLst>
              <a:ext uri="{FF2B5EF4-FFF2-40B4-BE49-F238E27FC236}">
                <a16:creationId xmlns:a16="http://schemas.microsoft.com/office/drawing/2014/main" id="{1ECEA03A-3AD8-400C-BB80-50ED69EE6143}"/>
              </a:ext>
            </a:extLst>
          </p:cNvPr>
          <p:cNvSpPr>
            <a:spLocks noGrp="1"/>
          </p:cNvSpPr>
          <p:nvPr>
            <p:ph idx="1"/>
          </p:nvPr>
        </p:nvSpPr>
        <p:spPr/>
        <p:txBody>
          <a:bodyPr/>
          <a:lstStyle/>
          <a:p>
            <a:endParaRPr lang="en-US" altLang="en-US" sz="2400"/>
          </a:p>
          <a:p>
            <a:r>
              <a:rPr lang="en-US" altLang="en-US" sz="2400"/>
              <a:t>Weeks 9-10. Topics in regression (multiple and curvilinear regression)</a:t>
            </a:r>
          </a:p>
          <a:p>
            <a:r>
              <a:rPr lang="en-US" altLang="en-US" sz="2400"/>
              <a:t>Weeks 11-12. Harmonic analysis (spectral analysis and filtering)</a:t>
            </a:r>
          </a:p>
          <a:p>
            <a:r>
              <a:rPr lang="en-US" altLang="en-US" sz="2400"/>
              <a:t>Weeks 13-14. Data reduction (empirical orthogonal function analysis)</a:t>
            </a:r>
          </a:p>
          <a:p>
            <a:r>
              <a:rPr lang="en-US" altLang="en-US" sz="240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04BC78CF-53FF-42D7-BC40-45533E655C15}"/>
              </a:ext>
            </a:extLst>
          </p:cNvPr>
          <p:cNvSpPr>
            <a:spLocks noGrp="1"/>
          </p:cNvSpPr>
          <p:nvPr>
            <p:ph type="title"/>
          </p:nvPr>
        </p:nvSpPr>
        <p:spPr/>
        <p:txBody>
          <a:bodyPr/>
          <a:lstStyle/>
          <a:p>
            <a:r>
              <a:rPr lang="en-US" altLang="en-US"/>
              <a:t>Format</a:t>
            </a:r>
          </a:p>
        </p:txBody>
      </p:sp>
      <p:sp>
        <p:nvSpPr>
          <p:cNvPr id="26627" name="Content Placeholder 2">
            <a:extLst>
              <a:ext uri="{FF2B5EF4-FFF2-40B4-BE49-F238E27FC236}">
                <a16:creationId xmlns:a16="http://schemas.microsoft.com/office/drawing/2014/main" id="{4B58A613-8F93-47AC-AEEA-98776D450B88}"/>
              </a:ext>
            </a:extLst>
          </p:cNvPr>
          <p:cNvSpPr>
            <a:spLocks noGrp="1"/>
          </p:cNvSpPr>
          <p:nvPr>
            <p:ph idx="1"/>
          </p:nvPr>
        </p:nvSpPr>
        <p:spPr/>
        <p:txBody>
          <a:bodyPr/>
          <a:lstStyle/>
          <a:p>
            <a:r>
              <a:rPr lang="en-US" altLang="en-US" sz="2400" dirty="0"/>
              <a:t>Meet in 820 WBB on most** Mondays, MLIB 1110 on Wednesdays</a:t>
            </a:r>
          </a:p>
          <a:p>
            <a:r>
              <a:rPr lang="en-US" altLang="en-US" sz="2400" dirty="0"/>
              <a:t>You must read the assigned text and class notes prior to the corresponding lecture </a:t>
            </a:r>
          </a:p>
          <a:p>
            <a:r>
              <a:rPr lang="en-US" altLang="en-US" sz="2400" dirty="0"/>
              <a:t>During the first half semester, there will be an assignment due nearly every class day</a:t>
            </a:r>
          </a:p>
          <a:p>
            <a:r>
              <a:rPr lang="en-US" altLang="en-US" sz="2400" dirty="0"/>
              <a:t>Assignments completed late will receive at most partial credit</a:t>
            </a:r>
          </a:p>
          <a:p>
            <a:r>
              <a:rPr lang="en-US" altLang="en-US" sz="2400" dirty="0"/>
              <a:t>Take Home Exam due- March 6: (5040: final); (6040: midterm) </a:t>
            </a:r>
          </a:p>
          <a:p>
            <a:r>
              <a:rPr lang="en-US" altLang="en-US" sz="2400" dirty="0"/>
              <a:t>6040: Instead of a final exam, you will pursue a research question using statistical methods to analyze data</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EE413C1A-B602-4D1A-92AB-6E0FB2C3B843}"/>
              </a:ext>
            </a:extLst>
          </p:cNvPr>
          <p:cNvSpPr>
            <a:spLocks noGrp="1"/>
          </p:cNvSpPr>
          <p:nvPr>
            <p:ph type="title"/>
          </p:nvPr>
        </p:nvSpPr>
        <p:spPr/>
        <p:txBody>
          <a:bodyPr/>
          <a:lstStyle/>
          <a:p>
            <a:r>
              <a:rPr lang="en-US" altLang="en-US"/>
              <a:t>Class Policies and Grading</a:t>
            </a:r>
          </a:p>
        </p:txBody>
      </p:sp>
      <p:sp>
        <p:nvSpPr>
          <p:cNvPr id="27651" name="Content Placeholder 2">
            <a:extLst>
              <a:ext uri="{FF2B5EF4-FFF2-40B4-BE49-F238E27FC236}">
                <a16:creationId xmlns:a16="http://schemas.microsoft.com/office/drawing/2014/main" id="{BE3E2477-5B7B-4CEE-A8DD-0CA21E183729}"/>
              </a:ext>
            </a:extLst>
          </p:cNvPr>
          <p:cNvSpPr>
            <a:spLocks noGrp="1"/>
          </p:cNvSpPr>
          <p:nvPr>
            <p:ph idx="1"/>
          </p:nvPr>
        </p:nvSpPr>
        <p:spPr/>
        <p:txBody>
          <a:bodyPr/>
          <a:lstStyle/>
          <a:p>
            <a:r>
              <a:rPr lang="en-US" altLang="en-US"/>
              <a:t>5040: </a:t>
            </a:r>
          </a:p>
          <a:p>
            <a:pPr lvl="1"/>
            <a:r>
              <a:rPr lang="en-US" altLang="en-US"/>
              <a:t>(1) final (33%)</a:t>
            </a:r>
          </a:p>
          <a:p>
            <a:pPr lvl="1"/>
            <a:r>
              <a:rPr lang="en-US" altLang="en-US"/>
              <a:t>(2) class assignments (66%)</a:t>
            </a:r>
          </a:p>
          <a:p>
            <a:r>
              <a:rPr lang="en-US" altLang="en-US"/>
              <a:t>6040: </a:t>
            </a:r>
          </a:p>
          <a:p>
            <a:pPr lvl="1"/>
            <a:r>
              <a:rPr lang="en-US" altLang="en-US"/>
              <a:t>(1) assignments (60%)</a:t>
            </a:r>
          </a:p>
          <a:p>
            <a:pPr lvl="1"/>
            <a:r>
              <a:rPr lang="en-US" altLang="en-US"/>
              <a:t>(2) mid-term exam (20%)</a:t>
            </a:r>
          </a:p>
          <a:p>
            <a:pPr lvl="1"/>
            <a:r>
              <a:rPr lang="en-US" altLang="en-US"/>
              <a:t>(3) research project (20%)</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LAPSEDTIME" val="28.16"/>
  <p:tag name="AUDIO_ID" val="262"/>
  <p:tag name="ARTICULATE_SLIDE_PAUSE" val="0"/>
  <p:tag name="ARTICULATE_NAV_LEVEL" val="1"/>
  <p:tag name="ARTICULATE_PLAYLIST_ID" val="-1"/>
</p:tagLst>
</file>

<file path=ppt/tags/tag2.xml><?xml version="1.0" encoding="utf-8"?>
<p:tagLst xmlns:a="http://schemas.openxmlformats.org/drawingml/2006/main" xmlns:r="http://schemas.openxmlformats.org/officeDocument/2006/relationships" xmlns:p="http://schemas.openxmlformats.org/presentationml/2006/main">
  <p:tag name="ELAPSEDTIME" val="30.914"/>
  <p:tag name="TIMELINE" val="19.5"/>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2655</TotalTime>
  <Words>2271</Words>
  <Application>Microsoft Office PowerPoint</Application>
  <PresentationFormat>On-screen Show (4:3)</PresentationFormat>
  <Paragraphs>259</Paragraphs>
  <Slides>46</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Arial</vt:lpstr>
      <vt:lpstr>Calibri</vt:lpstr>
      <vt:lpstr>Default Design</vt:lpstr>
      <vt:lpstr>ATMOSPHERIC SCIENCES  5040/6040- Environmental Statistics</vt:lpstr>
      <vt:lpstr>What you should be doing</vt:lpstr>
      <vt:lpstr>Course Learning Objectives </vt:lpstr>
      <vt:lpstr>Official Syllabus</vt:lpstr>
      <vt:lpstr>When you have questions…</vt:lpstr>
      <vt:lpstr>5040/6040 Course Outline</vt:lpstr>
      <vt:lpstr>6040 Course Outline</vt:lpstr>
      <vt:lpstr>Format</vt:lpstr>
      <vt:lpstr>Class Policies and Grading</vt:lpstr>
      <vt:lpstr>Programming Languages</vt:lpstr>
      <vt:lpstr>  Popularity of programming languages https://www.tiobe.com/tiobe-index/</vt:lpstr>
      <vt:lpstr>PowerPoint Presentation</vt:lpstr>
      <vt:lpstr>PowerPoint Presentation</vt:lpstr>
      <vt:lpstr>PowerPoint Presentation</vt:lpstr>
      <vt:lpstr>Problems with statistics?</vt:lpstr>
      <vt:lpstr>PowerPoint Presentation</vt:lpstr>
      <vt:lpstr>Questioning traditional statistical approaches</vt:lpstr>
      <vt:lpstr>Oddball statistics?</vt:lpstr>
      <vt:lpstr>PowerPoint Presentation</vt:lpstr>
      <vt:lpstr>Scientific Explanations are:</vt:lpstr>
      <vt:lpstr>What’s the Goal??</vt:lpstr>
      <vt:lpstr>http://earthquake.usgs.gov/earthquakes/map/</vt:lpstr>
      <vt:lpstr>CO2</vt:lpstr>
      <vt:lpstr>Observations and Truth</vt:lpstr>
      <vt:lpstr>PowerPoint Presentation</vt:lpstr>
      <vt:lpstr>Causes of Uncertainty</vt:lpstr>
      <vt:lpstr>Gauging Uncertainty</vt:lpstr>
      <vt:lpstr>Systematic vs. Random Errors</vt:lpstr>
      <vt:lpstr>Truth vs. single and large sample of observations</vt:lpstr>
      <vt:lpstr>Population vs. Sample</vt:lpstr>
      <vt:lpstr>Selecting a Sample</vt:lpstr>
      <vt:lpstr>Selfies</vt:lpstr>
      <vt:lpstr>PowerPoint Presentation</vt:lpstr>
      <vt:lpstr>Observations</vt:lpstr>
      <vt:lpstr>Representative errors to be expected in mountains Alta Ski Area</vt:lpstr>
      <vt:lpstr>Common Goal is to Synthesize and Reduce Dimensionality</vt:lpstr>
      <vt:lpstr>Large Dimensionality of Geophysical Data Sets</vt:lpstr>
      <vt:lpstr>Climate</vt:lpstr>
      <vt:lpstr>Climate.gov: 2014 temperature relative to climate normal</vt:lpstr>
      <vt:lpstr>December 2014 temperature anomaly</vt:lpstr>
      <vt:lpstr>Comparing 2014 to 1895-2013</vt:lpstr>
      <vt:lpstr>Why use statistics to describe the environment?</vt:lpstr>
      <vt:lpstr>Baroclininc Wave Growth</vt:lpstr>
      <vt:lpstr>PowerPoint Presentation</vt:lpstr>
      <vt:lpstr>Steps for Effective Research</vt:lpstr>
      <vt:lpstr>What you should be doing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Pacific Decadal Oscillation</dc:title>
  <dc:creator>jhorel</dc:creator>
  <cp:lastModifiedBy>john horel</cp:lastModifiedBy>
  <cp:revision>95</cp:revision>
  <cp:lastPrinted>2015-01-12T18:57:00Z</cp:lastPrinted>
  <dcterms:created xsi:type="dcterms:W3CDTF">2008-01-17T16:53:05Z</dcterms:created>
  <dcterms:modified xsi:type="dcterms:W3CDTF">2018-12-28T15:11:56Z</dcterms:modified>
</cp:coreProperties>
</file>